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0" r:id="rId4"/>
    <p:sldId id="258" r:id="rId5"/>
    <p:sldId id="285" r:id="rId6"/>
    <p:sldId id="259" r:id="rId7"/>
    <p:sldId id="261" r:id="rId8"/>
    <p:sldId id="262" r:id="rId9"/>
    <p:sldId id="291" r:id="rId10"/>
    <p:sldId id="288" r:id="rId11"/>
    <p:sldId id="290" r:id="rId12"/>
    <p:sldId id="278" r:id="rId13"/>
    <p:sldId id="281" r:id="rId14"/>
    <p:sldId id="283" r:id="rId15"/>
    <p:sldId id="28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56"/>
    <p:restoredTop sz="94620"/>
  </p:normalViewPr>
  <p:slideViewPr>
    <p:cSldViewPr snapToGrid="0" snapToObjects="1">
      <p:cViewPr varScale="1">
        <p:scale>
          <a:sx n="73" d="100"/>
          <a:sy n="73" d="100"/>
        </p:scale>
        <p:origin x="2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59012D-9823-C24B-9130-38D0557D4EEC}"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AE789-66B8-C44D-9D18-AA3418BB498B}" type="slidenum">
              <a:rPr lang="en-US" smtClean="0"/>
              <a:t>‹#›</a:t>
            </a:fld>
            <a:endParaRPr lang="en-US"/>
          </a:p>
        </p:txBody>
      </p:sp>
    </p:spTree>
    <p:extLst>
      <p:ext uri="{BB962C8B-B14F-4D97-AF65-F5344CB8AC3E}">
        <p14:creationId xmlns:p14="http://schemas.microsoft.com/office/powerpoint/2010/main" val="99835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few examples</a:t>
            </a:r>
            <a:r>
              <a:rPr lang="en-GB" baseline="0" dirty="0"/>
              <a:t> of how it looks in books – we ask the children to share at the beginning what they already know and what they would like to find out. We offer a range of experiences and events throughout the enquiry unit and often make links wit English. </a:t>
            </a:r>
            <a:endParaRPr lang="en-GB" dirty="0"/>
          </a:p>
        </p:txBody>
      </p:sp>
      <p:sp>
        <p:nvSpPr>
          <p:cNvPr id="4" name="Slide Number Placeholder 3"/>
          <p:cNvSpPr>
            <a:spLocks noGrp="1"/>
          </p:cNvSpPr>
          <p:nvPr>
            <p:ph type="sldNum" sz="quarter" idx="10"/>
          </p:nvPr>
        </p:nvSpPr>
        <p:spPr/>
        <p:txBody>
          <a:bodyPr/>
          <a:lstStyle/>
          <a:p>
            <a:fld id="{A88B51AE-C907-4B43-889D-563DA324C7CD}" type="slidenum">
              <a:rPr lang="en-GB" smtClean="0"/>
              <a:t>12</a:t>
            </a:fld>
            <a:endParaRPr lang="en-GB"/>
          </a:p>
        </p:txBody>
      </p:sp>
    </p:spTree>
    <p:extLst>
      <p:ext uri="{BB962C8B-B14F-4D97-AF65-F5344CB8AC3E}">
        <p14:creationId xmlns:p14="http://schemas.microsoft.com/office/powerpoint/2010/main" val="2845202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4D5C5-B477-394A-BF22-ADDF271350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DAA361-1A36-074D-B803-6ABF0BB06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6001F2-3C9B-7C43-9B8D-86C4DCD9D994}"/>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6F0FD424-5C77-EE41-8A8A-982085C7BC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2CDB4-AF7C-D943-A44D-159072AE3EB1}"/>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835531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0CF1B-31FF-B040-9A03-C77204C848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5E31F6-4665-724E-8FEA-058FCB8C69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E4539-C38D-084E-8355-AED2E1F59B46}"/>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20123987-0F49-7D44-805C-93A52DC492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8D81A1-0C3A-6142-90D4-3D3C279A7BA8}"/>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234087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F45D26-34EE-2940-8E02-E21F900649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5D14C1-1E46-CB46-9DB0-8FFED2346C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D5B1A9-5AC1-6747-B1DC-8D9D1FE1B5BF}"/>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8236E040-C730-3549-AC45-DCEADA5B5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1B0C-3E11-104F-BEE8-41986E0B5446}"/>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374441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A78A-96C4-E64F-9177-8F23A021D2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4F5BE7-3272-F14C-B3B1-AF03CE08E2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935235-A2D3-9841-AB76-A8B2B6A58139}"/>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8977FB0C-A3B0-7849-9307-1BBD460FF3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B203E1-560D-2D4E-85B5-9768D84C111D}"/>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1465320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FA2DE-4177-304C-9192-F0FB1BC34F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4C1F2E-B133-394F-BD04-7083BE9404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FA5120D-90DD-5042-857E-B10F93520220}"/>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CA754898-F3EE-DC4F-8C3D-474F0D5035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72F33-15FA-3F44-B2FF-BF76237411FD}"/>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1742241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BF72-29CB-834C-87A4-C6C6C10197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D0F07-4770-3241-AD50-9C2295E9636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212B0-B7C2-3A42-9C3A-451FA02A3B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3784E-7942-4C49-BDCE-07480F56B390}"/>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6" name="Footer Placeholder 5">
            <a:extLst>
              <a:ext uri="{FF2B5EF4-FFF2-40B4-BE49-F238E27FC236}">
                <a16:creationId xmlns:a16="http://schemas.microsoft.com/office/drawing/2014/main" id="{C49BBE31-C4A7-2248-BE59-E6D603E99B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9D11C5-3279-5A4D-A364-75BBEA3DA4C1}"/>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41805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332AC-C7CC-E64E-9F79-1C88E09C5A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AF88E8-0A24-0142-AFD1-1E2724A9D7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A61BAA-8913-7743-9989-60FE42807A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8FF53E-9E01-9F4A-9C75-7E3FDBA994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D990F3B-49FE-784F-A331-04DCBAA44C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013196-7788-814E-897D-5629A1F70570}"/>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8" name="Footer Placeholder 7">
            <a:extLst>
              <a:ext uri="{FF2B5EF4-FFF2-40B4-BE49-F238E27FC236}">
                <a16:creationId xmlns:a16="http://schemas.microsoft.com/office/drawing/2014/main" id="{A8CB366C-2FEC-8B41-A1DF-A0F8452B6D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D46D42-2907-374F-88FC-E98C1A7F3477}"/>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426153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D523-B266-4F4C-9BD3-027A606ABC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711E3B-B258-0C40-A262-69BD562B0ECD}"/>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4" name="Footer Placeholder 3">
            <a:extLst>
              <a:ext uri="{FF2B5EF4-FFF2-40B4-BE49-F238E27FC236}">
                <a16:creationId xmlns:a16="http://schemas.microsoft.com/office/drawing/2014/main" id="{C98807A8-5824-754F-9611-008AEB0F87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ACAADA-8101-0448-BDDB-001E7D3B641F}"/>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123852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1E44DE-693D-4541-AABB-418C7A7C5DE7}"/>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3" name="Footer Placeholder 2">
            <a:extLst>
              <a:ext uri="{FF2B5EF4-FFF2-40B4-BE49-F238E27FC236}">
                <a16:creationId xmlns:a16="http://schemas.microsoft.com/office/drawing/2014/main" id="{D59C6B9F-F4F3-BC46-926D-95C468D9F1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1FD0CF-89AF-2D4B-8917-1FB849904B70}"/>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117564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5BD4-4F4B-C145-916D-2E3EA8D6C2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43EF4B-8590-6E45-AA85-12D7E0B3F4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138A4E-4E12-4E4D-AC94-BF6E50C08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58FF85-1190-2E43-9443-B3BE7F6FC18E}"/>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6" name="Footer Placeholder 5">
            <a:extLst>
              <a:ext uri="{FF2B5EF4-FFF2-40B4-BE49-F238E27FC236}">
                <a16:creationId xmlns:a16="http://schemas.microsoft.com/office/drawing/2014/main" id="{8D44ABC1-C5DC-5140-AEE6-09D5AAE4E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DBE496-47A6-654D-8857-1266722A753B}"/>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100449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ECB74-F8DE-AE40-968C-8EB802C30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2258FC-D3A3-4543-9809-7063B5A526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B9292A-FDEC-F741-9A9A-ADC85CF2CB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063C85-1025-304D-A05E-A2085B1CAC29}"/>
              </a:ext>
            </a:extLst>
          </p:cNvPr>
          <p:cNvSpPr>
            <a:spLocks noGrp="1"/>
          </p:cNvSpPr>
          <p:nvPr>
            <p:ph type="dt" sz="half" idx="10"/>
          </p:nvPr>
        </p:nvSpPr>
        <p:spPr/>
        <p:txBody>
          <a:bodyPr/>
          <a:lstStyle/>
          <a:p>
            <a:fld id="{249DA551-E25B-B543-8516-FDAD68953D3A}" type="datetimeFigureOut">
              <a:rPr lang="en-US" smtClean="0"/>
              <a:t>8/17/2022</a:t>
            </a:fld>
            <a:endParaRPr lang="en-US"/>
          </a:p>
        </p:txBody>
      </p:sp>
      <p:sp>
        <p:nvSpPr>
          <p:cNvPr id="6" name="Footer Placeholder 5">
            <a:extLst>
              <a:ext uri="{FF2B5EF4-FFF2-40B4-BE49-F238E27FC236}">
                <a16:creationId xmlns:a16="http://schemas.microsoft.com/office/drawing/2014/main" id="{58EB12F8-7375-E544-97B3-21F74A0033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F90939-2B58-9346-88C8-DA290C89B3C8}"/>
              </a:ext>
            </a:extLst>
          </p:cNvPr>
          <p:cNvSpPr>
            <a:spLocks noGrp="1"/>
          </p:cNvSpPr>
          <p:nvPr>
            <p:ph type="sldNum" sz="quarter" idx="12"/>
          </p:nvPr>
        </p:nvSpPr>
        <p:spPr/>
        <p:txBody>
          <a:bodyPr/>
          <a:lstStyle/>
          <a:p>
            <a:fld id="{3D2E78E1-DF05-A846-B8AF-5BCE10C12F73}" type="slidenum">
              <a:rPr lang="en-US" smtClean="0"/>
              <a:t>‹#›</a:t>
            </a:fld>
            <a:endParaRPr lang="en-US"/>
          </a:p>
        </p:txBody>
      </p:sp>
    </p:spTree>
    <p:extLst>
      <p:ext uri="{BB962C8B-B14F-4D97-AF65-F5344CB8AC3E}">
        <p14:creationId xmlns:p14="http://schemas.microsoft.com/office/powerpoint/2010/main" val="88906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82B5DF-49CE-9B46-BD09-39A991CB9C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A95589-500B-894A-B5EE-09B4FA4B5F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AD733-A1FD-E743-AB61-ECAF905CA8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DA551-E25B-B543-8516-FDAD68953D3A}" type="datetimeFigureOut">
              <a:rPr lang="en-US" smtClean="0"/>
              <a:t>8/17/2022</a:t>
            </a:fld>
            <a:endParaRPr lang="en-US"/>
          </a:p>
        </p:txBody>
      </p:sp>
      <p:sp>
        <p:nvSpPr>
          <p:cNvPr id="5" name="Footer Placeholder 4">
            <a:extLst>
              <a:ext uri="{FF2B5EF4-FFF2-40B4-BE49-F238E27FC236}">
                <a16:creationId xmlns:a16="http://schemas.microsoft.com/office/drawing/2014/main" id="{DC6AE0D0-47C5-ED40-B199-4210CDFDC4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0AC0F9-1710-B345-A052-4060464758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E78E1-DF05-A846-B8AF-5BCE10C12F73}" type="slidenum">
              <a:rPr lang="en-US" smtClean="0"/>
              <a:t>‹#›</a:t>
            </a:fld>
            <a:endParaRPr lang="en-US"/>
          </a:p>
        </p:txBody>
      </p:sp>
    </p:spTree>
    <p:extLst>
      <p:ext uri="{BB962C8B-B14F-4D97-AF65-F5344CB8AC3E}">
        <p14:creationId xmlns:p14="http://schemas.microsoft.com/office/powerpoint/2010/main" val="2704257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p:txBody>
          <a:bodyPr/>
          <a:lstStyle/>
          <a:p>
            <a:r>
              <a:rPr lang="en-US" dirty="0"/>
              <a:t>The Curriculum </a:t>
            </a:r>
            <a:r>
              <a:rPr lang="en-US" dirty="0" smtClean="0"/>
              <a:t>at </a:t>
            </a:r>
            <a:br>
              <a:rPr lang="en-US" dirty="0" smtClean="0"/>
            </a:br>
            <a:r>
              <a:rPr lang="en-US" dirty="0" smtClean="0"/>
              <a:t>Dry </a:t>
            </a:r>
            <a:r>
              <a:rPr lang="en-US" dirty="0" err="1" smtClean="0"/>
              <a:t>Sandford</a:t>
            </a:r>
            <a:r>
              <a:rPr lang="en-US" dirty="0" smtClean="0"/>
              <a:t> Primary School</a:t>
            </a:r>
            <a:endParaRPr lang="en-US" dirty="0"/>
          </a:p>
        </p:txBody>
      </p:sp>
      <p:sp>
        <p:nvSpPr>
          <p:cNvPr id="3" name="Subtitle 2">
            <a:extLst>
              <a:ext uri="{FF2B5EF4-FFF2-40B4-BE49-F238E27FC236}">
                <a16:creationId xmlns:a16="http://schemas.microsoft.com/office/drawing/2014/main" id="{C4228D4F-EF31-D348-92F8-C49C2749A7D7}"/>
              </a:ext>
            </a:extLst>
          </p:cNvPr>
          <p:cNvSpPr>
            <a:spLocks noGrp="1"/>
          </p:cNvSpPr>
          <p:nvPr>
            <p:ph type="subTitle" idx="1"/>
          </p:nvPr>
        </p:nvSpPr>
        <p:spPr>
          <a:xfrm>
            <a:off x="1524000" y="3602038"/>
            <a:ext cx="9144000" cy="2498316"/>
          </a:xfrm>
        </p:spPr>
        <p:txBody>
          <a:bodyPr/>
          <a:lstStyle/>
          <a:p>
            <a:r>
              <a:rPr lang="en-US" dirty="0" smtClean="0"/>
              <a:t>Lisa </a:t>
            </a:r>
            <a:r>
              <a:rPr lang="en-US" dirty="0" err="1" smtClean="0"/>
              <a:t>Moorhouse</a:t>
            </a:r>
            <a:r>
              <a:rPr lang="en-US" dirty="0"/>
              <a:t>:</a:t>
            </a:r>
            <a:r>
              <a:rPr lang="en-US" dirty="0" smtClean="0"/>
              <a:t> Science, Computing, RE, PHSRE</a:t>
            </a:r>
          </a:p>
          <a:p>
            <a:r>
              <a:rPr lang="en-US" dirty="0" smtClean="0"/>
              <a:t>Christina </a:t>
            </a:r>
            <a:r>
              <a:rPr lang="en-US" dirty="0" err="1" smtClean="0"/>
              <a:t>Stirling</a:t>
            </a:r>
            <a:r>
              <a:rPr lang="en-US" dirty="0" smtClean="0"/>
              <a:t>:  </a:t>
            </a:r>
            <a:r>
              <a:rPr lang="en-US" dirty="0" err="1" smtClean="0"/>
              <a:t>Maths</a:t>
            </a:r>
            <a:r>
              <a:rPr lang="en-US" dirty="0" smtClean="0"/>
              <a:t>, PE</a:t>
            </a:r>
          </a:p>
          <a:p>
            <a:r>
              <a:rPr lang="en-US" dirty="0" smtClean="0"/>
              <a:t>Katie Friday: English, Early Years</a:t>
            </a:r>
          </a:p>
          <a:p>
            <a:r>
              <a:rPr lang="en-US" dirty="0" smtClean="0"/>
              <a:t>Rebecca Swanson: Creative Arts- Art, DT, Music</a:t>
            </a:r>
          </a:p>
          <a:p>
            <a:r>
              <a:rPr lang="en-US" dirty="0" smtClean="0"/>
              <a:t>Eleanor </a:t>
            </a:r>
            <a:r>
              <a:rPr lang="en-US" dirty="0" err="1" smtClean="0"/>
              <a:t>Goodgame</a:t>
            </a:r>
            <a:r>
              <a:rPr lang="en-US" dirty="0"/>
              <a:t>:</a:t>
            </a:r>
            <a:r>
              <a:rPr lang="en-US" dirty="0" smtClean="0"/>
              <a:t> Humanities- History, Geography.</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2229" y="503533"/>
            <a:ext cx="956793" cy="1286078"/>
          </a:xfrm>
          <a:prstGeom prst="rect">
            <a:avLst/>
          </a:prstGeom>
        </p:spPr>
      </p:pic>
    </p:spTree>
    <p:extLst>
      <p:ext uri="{BB962C8B-B14F-4D97-AF65-F5344CB8AC3E}">
        <p14:creationId xmlns:p14="http://schemas.microsoft.com/office/powerpoint/2010/main" val="159488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96697208"/>
              </p:ext>
            </p:extLst>
          </p:nvPr>
        </p:nvGraphicFramePr>
        <p:xfrm>
          <a:off x="1022597" y="1213603"/>
          <a:ext cx="9731848" cy="5264688"/>
        </p:xfrm>
        <a:graphic>
          <a:graphicData uri="http://schemas.openxmlformats.org/drawingml/2006/table">
            <a:tbl>
              <a:tblPr firstRow="1" firstCol="1" bandRow="1">
                <a:tableStyleId>{5C22544A-7EE6-4342-B048-85BDC9FD1C3A}</a:tableStyleId>
              </a:tblPr>
              <a:tblGrid>
                <a:gridCol w="641096">
                  <a:extLst>
                    <a:ext uri="{9D8B030D-6E8A-4147-A177-3AD203B41FA5}">
                      <a16:colId xmlns:a16="http://schemas.microsoft.com/office/drawing/2014/main" val="3020773088"/>
                    </a:ext>
                  </a:extLst>
                </a:gridCol>
                <a:gridCol w="826099">
                  <a:extLst>
                    <a:ext uri="{9D8B030D-6E8A-4147-A177-3AD203B41FA5}">
                      <a16:colId xmlns:a16="http://schemas.microsoft.com/office/drawing/2014/main" val="1209064467"/>
                    </a:ext>
                  </a:extLst>
                </a:gridCol>
                <a:gridCol w="829151">
                  <a:extLst>
                    <a:ext uri="{9D8B030D-6E8A-4147-A177-3AD203B41FA5}">
                      <a16:colId xmlns:a16="http://schemas.microsoft.com/office/drawing/2014/main" val="2250827623"/>
                    </a:ext>
                  </a:extLst>
                </a:gridCol>
                <a:gridCol w="826099">
                  <a:extLst>
                    <a:ext uri="{9D8B030D-6E8A-4147-A177-3AD203B41FA5}">
                      <a16:colId xmlns:a16="http://schemas.microsoft.com/office/drawing/2014/main" val="1005916097"/>
                    </a:ext>
                  </a:extLst>
                </a:gridCol>
                <a:gridCol w="826099">
                  <a:extLst>
                    <a:ext uri="{9D8B030D-6E8A-4147-A177-3AD203B41FA5}">
                      <a16:colId xmlns:a16="http://schemas.microsoft.com/office/drawing/2014/main" val="1470503209"/>
                    </a:ext>
                  </a:extLst>
                </a:gridCol>
                <a:gridCol w="826099">
                  <a:extLst>
                    <a:ext uri="{9D8B030D-6E8A-4147-A177-3AD203B41FA5}">
                      <a16:colId xmlns:a16="http://schemas.microsoft.com/office/drawing/2014/main" val="3404845667"/>
                    </a:ext>
                  </a:extLst>
                </a:gridCol>
                <a:gridCol w="826099">
                  <a:extLst>
                    <a:ext uri="{9D8B030D-6E8A-4147-A177-3AD203B41FA5}">
                      <a16:colId xmlns:a16="http://schemas.microsoft.com/office/drawing/2014/main" val="2173973847"/>
                    </a:ext>
                  </a:extLst>
                </a:gridCol>
                <a:gridCol w="826099">
                  <a:extLst>
                    <a:ext uri="{9D8B030D-6E8A-4147-A177-3AD203B41FA5}">
                      <a16:colId xmlns:a16="http://schemas.microsoft.com/office/drawing/2014/main" val="299342500"/>
                    </a:ext>
                  </a:extLst>
                </a:gridCol>
                <a:gridCol w="826099">
                  <a:extLst>
                    <a:ext uri="{9D8B030D-6E8A-4147-A177-3AD203B41FA5}">
                      <a16:colId xmlns:a16="http://schemas.microsoft.com/office/drawing/2014/main" val="3197503244"/>
                    </a:ext>
                  </a:extLst>
                </a:gridCol>
                <a:gridCol w="826099">
                  <a:extLst>
                    <a:ext uri="{9D8B030D-6E8A-4147-A177-3AD203B41FA5}">
                      <a16:colId xmlns:a16="http://schemas.microsoft.com/office/drawing/2014/main" val="1112090736"/>
                    </a:ext>
                  </a:extLst>
                </a:gridCol>
                <a:gridCol w="826099">
                  <a:extLst>
                    <a:ext uri="{9D8B030D-6E8A-4147-A177-3AD203B41FA5}">
                      <a16:colId xmlns:a16="http://schemas.microsoft.com/office/drawing/2014/main" val="3646520901"/>
                    </a:ext>
                  </a:extLst>
                </a:gridCol>
                <a:gridCol w="826710">
                  <a:extLst>
                    <a:ext uri="{9D8B030D-6E8A-4147-A177-3AD203B41FA5}">
                      <a16:colId xmlns:a16="http://schemas.microsoft.com/office/drawing/2014/main" val="3757952093"/>
                    </a:ext>
                  </a:extLst>
                </a:gridCol>
              </a:tblGrid>
              <a:tr h="94012">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WEEK 1</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2</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3</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4</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5</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6</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7</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8</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9</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10</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11</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2362679071"/>
                  </a:ext>
                </a:extLst>
              </a:tr>
              <a:tr h="470061">
                <a:tc>
                  <a:txBody>
                    <a:bodyPr/>
                    <a:lstStyle/>
                    <a:p>
                      <a:pPr>
                        <a:lnSpc>
                          <a:spcPct val="115000"/>
                        </a:lnSpc>
                        <a:spcAft>
                          <a:spcPts val="0"/>
                        </a:spcAft>
                      </a:pPr>
                      <a:r>
                        <a:rPr lang="en-GB" sz="400">
                          <a:effectLst/>
                        </a:rPr>
                        <a:t>ENGLISH </a:t>
                      </a:r>
                      <a:endParaRPr lang="en-GB" sz="600">
                        <a:effectLst/>
                      </a:endParaRPr>
                    </a:p>
                    <a:p>
                      <a:pPr>
                        <a:lnSpc>
                          <a:spcPct val="115000"/>
                        </a:lnSpc>
                        <a:spcAft>
                          <a:spcPts val="0"/>
                        </a:spcAft>
                      </a:pPr>
                      <a:r>
                        <a:rPr lang="en-GB" sz="400">
                          <a:effectLst/>
                        </a:rPr>
                        <a:t>GUIDED READING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a:t>
                      </a:r>
                      <a:endParaRPr lang="en-GB" sz="600">
                        <a:effectLst/>
                      </a:endParaRPr>
                    </a:p>
                    <a:p>
                      <a:pPr>
                        <a:lnSpc>
                          <a:spcPct val="115000"/>
                        </a:lnSpc>
                        <a:spcAft>
                          <a:spcPts val="0"/>
                        </a:spcAft>
                      </a:pPr>
                      <a:r>
                        <a:rPr lang="en-GB" sz="400">
                          <a:effectLst/>
                        </a:rPr>
                        <a:t>Read together and follow up activities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a:t>
                      </a:r>
                      <a:endParaRPr lang="en-GB" sz="600">
                        <a:effectLst/>
                      </a:endParaRPr>
                    </a:p>
                    <a:p>
                      <a:pPr>
                        <a:lnSpc>
                          <a:spcPct val="115000"/>
                        </a:lnSpc>
                        <a:spcAft>
                          <a:spcPts val="0"/>
                        </a:spcAft>
                      </a:pPr>
                      <a:r>
                        <a:rPr lang="en-GB" sz="400">
                          <a:effectLst/>
                        </a:rPr>
                        <a:t>Read together and follow up activities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a:t>
                      </a:r>
                      <a:endParaRPr lang="en-GB" sz="600">
                        <a:effectLst/>
                      </a:endParaRPr>
                    </a:p>
                    <a:p>
                      <a:pPr>
                        <a:lnSpc>
                          <a:spcPct val="115000"/>
                        </a:lnSpc>
                        <a:spcAft>
                          <a:spcPts val="0"/>
                        </a:spcAft>
                      </a:pPr>
                      <a:r>
                        <a:rPr lang="en-GB" sz="400">
                          <a:effectLst/>
                        </a:rPr>
                        <a:t>Read to self and independent follow up</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a:t>
                      </a:r>
                      <a:endParaRPr lang="en-GB" sz="600">
                        <a:effectLst/>
                      </a:endParaRPr>
                    </a:p>
                    <a:p>
                      <a:pPr>
                        <a:lnSpc>
                          <a:spcPct val="115000"/>
                        </a:lnSpc>
                        <a:spcAft>
                          <a:spcPts val="0"/>
                        </a:spcAft>
                      </a:pPr>
                      <a:r>
                        <a:rPr lang="en-GB" sz="400">
                          <a:effectLst/>
                        </a:rPr>
                        <a:t>Retell the story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 </a:t>
                      </a:r>
                      <a:endParaRPr lang="en-GB" sz="600">
                        <a:effectLst/>
                      </a:endParaRPr>
                    </a:p>
                    <a:p>
                      <a:pPr>
                        <a:lnSpc>
                          <a:spcPct val="115000"/>
                        </a:lnSpc>
                        <a:spcAft>
                          <a:spcPts val="0"/>
                        </a:spcAft>
                      </a:pPr>
                      <a:r>
                        <a:rPr lang="en-GB" sz="400">
                          <a:effectLst/>
                        </a:rPr>
                        <a:t>Prediction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There’s some pie in this sky- guided reading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ELVES IN THE SHELVES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THREE TRAVELLERS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BAKER’S CAT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 BED FOR THE NIGHT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PATCHWORK QUILT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496042792"/>
                  </a:ext>
                </a:extLst>
              </a:tr>
              <a:tr h="752099">
                <a:tc>
                  <a:txBody>
                    <a:bodyPr/>
                    <a:lstStyle/>
                    <a:p>
                      <a:pPr>
                        <a:lnSpc>
                          <a:spcPct val="115000"/>
                        </a:lnSpc>
                        <a:spcAft>
                          <a:spcPts val="0"/>
                        </a:spcAft>
                      </a:pPr>
                      <a:r>
                        <a:rPr lang="en-GB" sz="400">
                          <a:effectLst/>
                        </a:rPr>
                        <a:t>SHARED CLASS READING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Ekphrastic Poetry linked to the sea</a:t>
                      </a:r>
                      <a:endParaRPr lang="en-GB" sz="600">
                        <a:effectLst/>
                      </a:endParaRPr>
                    </a:p>
                    <a:p>
                      <a:pPr>
                        <a:lnSpc>
                          <a:spcPct val="115000"/>
                        </a:lnSpc>
                        <a:spcAft>
                          <a:spcPts val="0"/>
                        </a:spcAft>
                      </a:pPr>
                      <a:r>
                        <a:rPr lang="en-GB" sz="400">
                          <a:effectLst/>
                        </a:rPr>
                        <a:t>The Journey- after a picture by Rebecca Cobb</a:t>
                      </a:r>
                      <a:endParaRPr lang="en-GB" sz="600">
                        <a:effectLst/>
                      </a:endParaRPr>
                    </a:p>
                    <a:p>
                      <a:pPr>
                        <a:lnSpc>
                          <a:spcPct val="115000"/>
                        </a:lnSpc>
                        <a:spcAft>
                          <a:spcPts val="0"/>
                        </a:spcAft>
                      </a:pPr>
                      <a:r>
                        <a:rPr lang="en-GB" sz="400">
                          <a:effectLst/>
                        </a:rPr>
                        <a:t>Annie Fisher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Ekphrastic Poetry linked to the sea</a:t>
                      </a:r>
                      <a:endParaRPr lang="en-GB" sz="600">
                        <a:effectLst/>
                      </a:endParaRPr>
                    </a:p>
                    <a:p>
                      <a:pPr>
                        <a:lnSpc>
                          <a:spcPct val="115000"/>
                        </a:lnSpc>
                        <a:spcAft>
                          <a:spcPts val="0"/>
                        </a:spcAft>
                      </a:pPr>
                      <a:r>
                        <a:rPr lang="en-GB" sz="400">
                          <a:effectLst/>
                        </a:rPr>
                        <a:t>In the light of the Moon by Catherine Hide </a:t>
                      </a:r>
                      <a:endParaRPr lang="en-GB" sz="600">
                        <a:effectLst/>
                      </a:endParaRPr>
                    </a:p>
                    <a:p>
                      <a:pPr>
                        <a:lnSpc>
                          <a:spcPct val="115000"/>
                        </a:lnSpc>
                        <a:spcAft>
                          <a:spcPts val="0"/>
                        </a:spcAft>
                      </a:pPr>
                      <a:r>
                        <a:rPr lang="en-GB" sz="400">
                          <a:effectLst/>
                        </a:rPr>
                        <a:t>Annie Fisher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Ekphrastic Poetry linked to the sea</a:t>
                      </a:r>
                      <a:endParaRPr lang="en-GB" sz="600">
                        <a:effectLst/>
                      </a:endParaRPr>
                    </a:p>
                    <a:p>
                      <a:pPr>
                        <a:lnSpc>
                          <a:spcPct val="115000"/>
                        </a:lnSpc>
                        <a:spcAft>
                          <a:spcPts val="0"/>
                        </a:spcAft>
                      </a:pPr>
                      <a:r>
                        <a:rPr lang="en-GB" sz="400">
                          <a:effectLst/>
                        </a:rPr>
                        <a:t>The Unwinding</a:t>
                      </a:r>
                      <a:endParaRPr lang="en-GB" sz="600">
                        <a:effectLst/>
                      </a:endParaRPr>
                    </a:p>
                    <a:p>
                      <a:pPr>
                        <a:lnSpc>
                          <a:spcPct val="115000"/>
                        </a:lnSpc>
                        <a:spcAft>
                          <a:spcPts val="0"/>
                        </a:spcAft>
                      </a:pPr>
                      <a:r>
                        <a:rPr lang="en-GB" sz="400">
                          <a:effectLst/>
                        </a:rPr>
                        <a:t>By Jackie Morris</a:t>
                      </a:r>
                      <a:endParaRPr lang="en-GB" sz="600">
                        <a:effectLst/>
                      </a:endParaRPr>
                    </a:p>
                    <a:p>
                      <a:pPr>
                        <a:lnSpc>
                          <a:spcPct val="115000"/>
                        </a:lnSpc>
                        <a:spcAft>
                          <a:spcPts val="0"/>
                        </a:spcAft>
                      </a:pPr>
                      <a:r>
                        <a:rPr lang="en-GB" sz="400">
                          <a:effectLst/>
                        </a:rPr>
                        <a:t> </a:t>
                      </a:r>
                      <a:endParaRPr lang="en-GB" sz="600">
                        <a:effectLst/>
                      </a:endParaRPr>
                    </a:p>
                    <a:p>
                      <a:pPr>
                        <a:lnSpc>
                          <a:spcPct val="115000"/>
                        </a:lnSpc>
                        <a:spcAft>
                          <a:spcPts val="0"/>
                        </a:spcAft>
                      </a:pPr>
                      <a:r>
                        <a:rPr lang="en-GB" sz="400">
                          <a:effectLst/>
                        </a:rPr>
                        <a:t>Annie Fisher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Necklace of Raindrops- Stepping through the story.</a:t>
                      </a:r>
                      <a:endParaRPr lang="en-GB" sz="600">
                        <a:effectLst/>
                      </a:endParaRPr>
                    </a:p>
                    <a:p>
                      <a:pPr>
                        <a:lnSpc>
                          <a:spcPct val="115000"/>
                        </a:lnSpc>
                        <a:spcAft>
                          <a:spcPts val="0"/>
                        </a:spcAft>
                      </a:pPr>
                      <a:r>
                        <a:rPr lang="en-GB" sz="400">
                          <a:effectLst/>
                        </a:rPr>
                        <a:t>Drama activities</a:t>
                      </a:r>
                      <a:endParaRPr lang="en-GB" sz="600">
                        <a:effectLst/>
                      </a:endParaRPr>
                    </a:p>
                    <a:p>
                      <a:pPr>
                        <a:lnSpc>
                          <a:spcPct val="115000"/>
                        </a:lnSpc>
                        <a:spcAft>
                          <a:spcPts val="0"/>
                        </a:spcAft>
                      </a:pPr>
                      <a:r>
                        <a:rPr lang="en-GB" sz="400">
                          <a:effectLst/>
                        </a:rPr>
                        <a:t>Including hot seating.</a:t>
                      </a:r>
                      <a:endParaRPr lang="en-GB" sz="600">
                        <a:effectLst/>
                      </a:endParaRPr>
                    </a:p>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Cat Sat on the Mat- end of day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Research</a:t>
                      </a:r>
                      <a:endParaRPr lang="en-GB" sz="600">
                        <a:effectLst/>
                      </a:endParaRPr>
                    </a:p>
                    <a:p>
                      <a:pPr>
                        <a:lnSpc>
                          <a:spcPct val="115000"/>
                        </a:lnSpc>
                        <a:spcAft>
                          <a:spcPts val="0"/>
                        </a:spcAft>
                      </a:pPr>
                      <a:r>
                        <a:rPr lang="en-GB" sz="400">
                          <a:effectLst/>
                        </a:rPr>
                        <a:t>Coral Reef</a:t>
                      </a:r>
                      <a:endParaRPr lang="en-GB" sz="600">
                        <a:effectLst/>
                      </a:endParaRPr>
                    </a:p>
                    <a:p>
                      <a:pPr>
                        <a:lnSpc>
                          <a:spcPct val="115000"/>
                        </a:lnSpc>
                        <a:spcAft>
                          <a:spcPts val="0"/>
                        </a:spcAft>
                      </a:pPr>
                      <a:r>
                        <a:rPr lang="en-GB" sz="400">
                          <a:effectLst/>
                        </a:rPr>
                        <a:t>general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Research</a:t>
                      </a:r>
                      <a:endParaRPr lang="en-GB" sz="600">
                        <a:effectLst/>
                      </a:endParaRPr>
                    </a:p>
                    <a:p>
                      <a:pPr>
                        <a:lnSpc>
                          <a:spcPct val="115000"/>
                        </a:lnSpc>
                        <a:spcAft>
                          <a:spcPts val="0"/>
                        </a:spcAft>
                      </a:pPr>
                      <a:r>
                        <a:rPr lang="en-GB" sz="400">
                          <a:effectLst/>
                        </a:rPr>
                        <a:t>animals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Research</a:t>
                      </a:r>
                      <a:endParaRPr lang="en-GB" sz="600">
                        <a:effectLst/>
                      </a:endParaRPr>
                    </a:p>
                    <a:p>
                      <a:pPr>
                        <a:lnSpc>
                          <a:spcPct val="115000"/>
                        </a:lnSpc>
                        <a:spcAft>
                          <a:spcPts val="0"/>
                        </a:spcAft>
                      </a:pPr>
                      <a:r>
                        <a:rPr lang="en-GB" sz="400">
                          <a:effectLst/>
                        </a:rPr>
                        <a:t>animals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Read about how you can help with conservations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Reading out loud</a:t>
                      </a:r>
                      <a:endParaRPr lang="en-GB" sz="600">
                        <a:effectLst/>
                      </a:endParaRPr>
                    </a:p>
                    <a:p>
                      <a:pPr>
                        <a:lnSpc>
                          <a:spcPct val="115000"/>
                        </a:lnSpc>
                        <a:spcAft>
                          <a:spcPts val="0"/>
                        </a:spcAft>
                      </a:pPr>
                      <a:r>
                        <a:rPr lang="en-GB" sz="400">
                          <a:effectLst/>
                        </a:rPr>
                        <a:t>Elements of the work written- poetry persuasion etc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Reading out loud</a:t>
                      </a:r>
                      <a:endParaRPr lang="en-GB" sz="600">
                        <a:effectLst/>
                      </a:endParaRPr>
                    </a:p>
                    <a:p>
                      <a:pPr>
                        <a:lnSpc>
                          <a:spcPct val="115000"/>
                        </a:lnSpc>
                        <a:spcAft>
                          <a:spcPts val="0"/>
                        </a:spcAft>
                      </a:pPr>
                      <a:r>
                        <a:rPr lang="en-GB" sz="400">
                          <a:effectLst/>
                        </a:rPr>
                        <a:t>Elements of the work written- poetry persuasion etc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107123483"/>
                  </a:ext>
                </a:extLst>
              </a:tr>
              <a:tr h="752099">
                <a:tc>
                  <a:txBody>
                    <a:bodyPr/>
                    <a:lstStyle/>
                    <a:p>
                      <a:pPr>
                        <a:lnSpc>
                          <a:spcPct val="115000"/>
                        </a:lnSpc>
                        <a:spcAft>
                          <a:spcPts val="0"/>
                        </a:spcAft>
                      </a:pPr>
                      <a:r>
                        <a:rPr lang="en-GB" sz="400">
                          <a:effectLst/>
                        </a:rPr>
                        <a:t>WRITING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Poetry- Down to the Sea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Poetry- Seascape</a:t>
                      </a:r>
                      <a:endParaRPr lang="en-GB" sz="600">
                        <a:effectLst/>
                      </a:endParaRPr>
                    </a:p>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Poetry- Dream house by the sea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Retell the story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Planning their own story.</a:t>
                      </a:r>
                      <a:endParaRPr lang="en-GB" sz="600">
                        <a:effectLst/>
                      </a:endParaRPr>
                    </a:p>
                    <a:p>
                      <a:pPr>
                        <a:lnSpc>
                          <a:spcPct val="115000"/>
                        </a:lnSpc>
                        <a:spcAft>
                          <a:spcPts val="0"/>
                        </a:spcAft>
                      </a:pPr>
                      <a:r>
                        <a:rPr lang="en-GB" sz="400">
                          <a:effectLst/>
                        </a:rPr>
                        <a:t>Characters-</a:t>
                      </a:r>
                      <a:endParaRPr lang="en-GB" sz="600">
                        <a:effectLst/>
                      </a:endParaRPr>
                    </a:p>
                    <a:p>
                      <a:pPr>
                        <a:lnSpc>
                          <a:spcPct val="115000"/>
                        </a:lnSpc>
                        <a:spcAft>
                          <a:spcPts val="0"/>
                        </a:spcAft>
                      </a:pPr>
                      <a:r>
                        <a:rPr lang="en-GB" sz="400">
                          <a:effectLst/>
                        </a:rPr>
                        <a:t>Magical character</a:t>
                      </a:r>
                      <a:endParaRPr lang="en-GB" sz="600">
                        <a:effectLst/>
                      </a:endParaRPr>
                    </a:p>
                    <a:p>
                      <a:pPr>
                        <a:lnSpc>
                          <a:spcPct val="115000"/>
                        </a:lnSpc>
                        <a:spcAft>
                          <a:spcPts val="0"/>
                        </a:spcAft>
                      </a:pPr>
                      <a:r>
                        <a:rPr lang="en-GB" sz="400">
                          <a:effectLst/>
                        </a:rPr>
                        <a:t>Main character</a:t>
                      </a:r>
                      <a:endParaRPr lang="en-GB" sz="600">
                        <a:effectLst/>
                      </a:endParaRPr>
                    </a:p>
                    <a:p>
                      <a:pPr>
                        <a:lnSpc>
                          <a:spcPct val="115000"/>
                        </a:lnSpc>
                        <a:spcAft>
                          <a:spcPts val="0"/>
                        </a:spcAft>
                      </a:pPr>
                      <a:r>
                        <a:rPr lang="en-GB" sz="400">
                          <a:effectLst/>
                        </a:rPr>
                        <a:t>villain</a:t>
                      </a:r>
                      <a:endParaRPr lang="en-GB" sz="600">
                        <a:effectLst/>
                      </a:endParaRPr>
                    </a:p>
                    <a:p>
                      <a:pPr>
                        <a:lnSpc>
                          <a:spcPct val="115000"/>
                        </a:lnSpc>
                        <a:spcAft>
                          <a:spcPts val="0"/>
                        </a:spcAft>
                      </a:pPr>
                      <a:r>
                        <a:rPr lang="en-GB" sz="400">
                          <a:effectLst/>
                        </a:rPr>
                        <a:t>Sea setting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Write an introduction for</a:t>
                      </a:r>
                      <a:endParaRPr lang="en-GB" sz="600">
                        <a:effectLst/>
                      </a:endParaRPr>
                    </a:p>
                    <a:p>
                      <a:pPr>
                        <a:lnSpc>
                          <a:spcPct val="115000"/>
                        </a:lnSpc>
                        <a:spcAft>
                          <a:spcPts val="0"/>
                        </a:spcAft>
                      </a:pPr>
                      <a:r>
                        <a:rPr lang="en-GB" sz="400">
                          <a:effectLst/>
                        </a:rPr>
                        <a:t>Information leaflet- Group writing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Provide information about a particular sea creature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Provide information about a particular sea creatures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Descriptive writing- taken from the boys ocean dreams ( Pap new guinea and Cardiff)</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Persuasive text</a:t>
                      </a:r>
                      <a:endParaRPr lang="en-GB" sz="600">
                        <a:effectLst/>
                      </a:endParaRPr>
                    </a:p>
                    <a:p>
                      <a:pPr>
                        <a:lnSpc>
                          <a:spcPct val="115000"/>
                        </a:lnSpc>
                        <a:spcAft>
                          <a:spcPts val="0"/>
                        </a:spcAft>
                      </a:pPr>
                      <a:r>
                        <a:rPr lang="en-GB" sz="400">
                          <a:effectLst/>
                        </a:rPr>
                        <a:t>conservation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Persuasive text</a:t>
                      </a:r>
                      <a:endParaRPr lang="en-GB" sz="600">
                        <a:effectLst/>
                      </a:endParaRPr>
                    </a:p>
                    <a:p>
                      <a:pPr>
                        <a:lnSpc>
                          <a:spcPct val="115000"/>
                        </a:lnSpc>
                        <a:spcAft>
                          <a:spcPts val="0"/>
                        </a:spcAft>
                      </a:pPr>
                      <a:r>
                        <a:rPr lang="en-GB" sz="400">
                          <a:effectLst/>
                        </a:rPr>
                        <a:t>conservation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2842151413"/>
                  </a:ext>
                </a:extLst>
              </a:tr>
              <a:tr h="658086">
                <a:tc>
                  <a:txBody>
                    <a:bodyPr/>
                    <a:lstStyle/>
                    <a:p>
                      <a:pPr>
                        <a:lnSpc>
                          <a:spcPct val="115000"/>
                        </a:lnSpc>
                        <a:spcAft>
                          <a:spcPts val="0"/>
                        </a:spcAft>
                      </a:pPr>
                      <a:r>
                        <a:rPr lang="en-GB" sz="400">
                          <a:effectLst/>
                        </a:rPr>
                        <a:t>GRAMMAR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Prepositions</a:t>
                      </a:r>
                      <a:endParaRPr lang="en-GB" sz="600">
                        <a:effectLst/>
                      </a:endParaRPr>
                    </a:p>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Word families</a:t>
                      </a:r>
                      <a:endParaRPr lang="en-GB" sz="600">
                        <a:effectLst/>
                      </a:endParaRPr>
                    </a:p>
                    <a:p>
                      <a:pPr>
                        <a:lnSpc>
                          <a:spcPct val="115000"/>
                        </a:lnSpc>
                        <a:spcAft>
                          <a:spcPts val="0"/>
                        </a:spcAft>
                      </a:pPr>
                      <a:r>
                        <a:rPr lang="en-GB" sz="400">
                          <a:effectLst/>
                        </a:rPr>
                        <a:t>Adjectives/colour</a:t>
                      </a:r>
                      <a:endParaRPr lang="en-GB" sz="600">
                        <a:effectLst/>
                      </a:endParaRPr>
                    </a:p>
                    <a:p>
                      <a:pPr>
                        <a:lnSpc>
                          <a:spcPct val="115000"/>
                        </a:lnSpc>
                        <a:spcAft>
                          <a:spcPts val="0"/>
                        </a:spcAft>
                      </a:pPr>
                      <a:r>
                        <a:rPr lang="en-GB" sz="400">
                          <a:effectLst/>
                        </a:rPr>
                        <a:t>Verbs and adverbs which link with animals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Conjunction spell</a:t>
                      </a:r>
                      <a:endParaRPr lang="en-GB" sz="600">
                        <a:effectLst/>
                      </a:endParaRPr>
                    </a:p>
                    <a:p>
                      <a:pPr>
                        <a:lnSpc>
                          <a:spcPct val="115000"/>
                        </a:lnSpc>
                        <a:spcAft>
                          <a:spcPts val="0"/>
                        </a:spcAft>
                      </a:pPr>
                      <a:r>
                        <a:rPr lang="en-GB" sz="400">
                          <a:effectLst/>
                        </a:rPr>
                        <a:t>Metaphor and simile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Ough spell</a:t>
                      </a:r>
                      <a:endParaRPr lang="en-GB" sz="600">
                        <a:effectLst/>
                      </a:endParaRPr>
                    </a:p>
                    <a:p>
                      <a:pPr>
                        <a:lnSpc>
                          <a:spcPct val="115000"/>
                        </a:lnSpc>
                        <a:spcAft>
                          <a:spcPts val="0"/>
                        </a:spcAft>
                      </a:pPr>
                      <a:r>
                        <a:rPr lang="en-GB" sz="400">
                          <a:effectLst/>
                        </a:rPr>
                        <a:t>Fronted adverbial subordinate clause and commas.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Ough spell</a:t>
                      </a:r>
                      <a:endParaRPr lang="en-GB" sz="600">
                        <a:effectLst/>
                      </a:endParaRPr>
                    </a:p>
                    <a:p>
                      <a:pPr>
                        <a:lnSpc>
                          <a:spcPct val="115000"/>
                        </a:lnSpc>
                        <a:spcAft>
                          <a:spcPts val="0"/>
                        </a:spcAft>
                      </a:pPr>
                      <a:r>
                        <a:rPr lang="en-GB" sz="400">
                          <a:effectLst/>
                        </a:rPr>
                        <a:t> </a:t>
                      </a:r>
                      <a:endParaRPr lang="en-GB" sz="600">
                        <a:effectLst/>
                      </a:endParaRPr>
                    </a:p>
                    <a:p>
                      <a:pPr>
                        <a:lnSpc>
                          <a:spcPct val="115000"/>
                        </a:lnSpc>
                        <a:spcAft>
                          <a:spcPts val="0"/>
                        </a:spcAft>
                      </a:pPr>
                      <a:r>
                        <a:rPr lang="en-GB" sz="400">
                          <a:effectLst/>
                        </a:rPr>
                        <a:t>Plural possessive apostrophe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Ough spell</a:t>
                      </a:r>
                      <a:endParaRPr lang="en-GB" sz="600">
                        <a:effectLst/>
                      </a:endParaRPr>
                    </a:p>
                    <a:p>
                      <a:pPr>
                        <a:lnSpc>
                          <a:spcPct val="115000"/>
                        </a:lnSpc>
                        <a:spcAft>
                          <a:spcPts val="0"/>
                        </a:spcAft>
                      </a:pPr>
                      <a:r>
                        <a:rPr lang="en-GB" sz="400">
                          <a:effectLst/>
                        </a:rPr>
                        <a:t> </a:t>
                      </a:r>
                      <a:endParaRPr lang="en-GB" sz="600">
                        <a:effectLst/>
                      </a:endParaRPr>
                    </a:p>
                    <a:p>
                      <a:pPr>
                        <a:lnSpc>
                          <a:spcPct val="115000"/>
                        </a:lnSpc>
                        <a:spcAft>
                          <a:spcPts val="0"/>
                        </a:spcAft>
                      </a:pPr>
                      <a:r>
                        <a:rPr lang="en-GB" sz="400">
                          <a:effectLst/>
                        </a:rPr>
                        <a:t>Paragraphs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Ough spell</a:t>
                      </a:r>
                      <a:endParaRPr lang="en-GB" sz="600">
                        <a:effectLst/>
                      </a:endParaRPr>
                    </a:p>
                    <a:p>
                      <a:pPr>
                        <a:lnSpc>
                          <a:spcPct val="115000"/>
                        </a:lnSpc>
                        <a:spcAft>
                          <a:spcPts val="0"/>
                        </a:spcAft>
                      </a:pPr>
                      <a:r>
                        <a:rPr lang="en-GB" sz="400">
                          <a:effectLst/>
                        </a:rPr>
                        <a:t> </a:t>
                      </a:r>
                      <a:endParaRPr lang="en-GB" sz="600">
                        <a:effectLst/>
                      </a:endParaRPr>
                    </a:p>
                    <a:p>
                      <a:pPr>
                        <a:lnSpc>
                          <a:spcPct val="115000"/>
                        </a:lnSpc>
                        <a:spcAft>
                          <a:spcPts val="0"/>
                        </a:spcAft>
                      </a:pPr>
                      <a:r>
                        <a:rPr lang="en-GB" sz="400">
                          <a:effectLst/>
                        </a:rPr>
                        <a:t>Punctuation- Practice capitals with proper nouns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Apostrophes for contraction- spell</a:t>
                      </a:r>
                      <a:endParaRPr lang="en-GB" sz="600">
                        <a:effectLst/>
                      </a:endParaRPr>
                    </a:p>
                    <a:p>
                      <a:pPr>
                        <a:lnSpc>
                          <a:spcPct val="115000"/>
                        </a:lnSpc>
                        <a:spcAft>
                          <a:spcPts val="0"/>
                        </a:spcAft>
                      </a:pPr>
                      <a:r>
                        <a:rPr lang="en-GB" sz="400">
                          <a:effectLst/>
                        </a:rPr>
                        <a:t>Conjunctions</a:t>
                      </a:r>
                      <a:endParaRPr lang="en-GB" sz="600">
                        <a:effectLst/>
                      </a:endParaRPr>
                    </a:p>
                    <a:p>
                      <a:pPr>
                        <a:lnSpc>
                          <a:spcPct val="115000"/>
                        </a:lnSpc>
                        <a:spcAft>
                          <a:spcPts val="0"/>
                        </a:spcAft>
                      </a:pPr>
                      <a:r>
                        <a:rPr lang="en-GB" sz="400">
                          <a:effectLst/>
                        </a:rPr>
                        <a:t>When before after while so because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Prefix anti</a:t>
                      </a:r>
                      <a:endParaRPr lang="en-GB" sz="600">
                        <a:effectLst/>
                      </a:endParaRPr>
                    </a:p>
                    <a:p>
                      <a:pPr>
                        <a:lnSpc>
                          <a:spcPct val="115000"/>
                        </a:lnSpc>
                        <a:spcAft>
                          <a:spcPts val="0"/>
                        </a:spcAft>
                      </a:pPr>
                      <a:r>
                        <a:rPr lang="en-GB" sz="400">
                          <a:effectLst/>
                        </a:rPr>
                        <a:t> </a:t>
                      </a:r>
                      <a:endParaRPr lang="en-GB" sz="600">
                        <a:effectLst/>
                      </a:endParaRPr>
                    </a:p>
                    <a:p>
                      <a:pPr>
                        <a:lnSpc>
                          <a:spcPct val="115000"/>
                        </a:lnSpc>
                        <a:spcAft>
                          <a:spcPts val="0"/>
                        </a:spcAft>
                      </a:pPr>
                      <a:r>
                        <a:rPr lang="en-GB" sz="400">
                          <a:effectLst/>
                        </a:rPr>
                        <a:t>Determiners</a:t>
                      </a:r>
                      <a:endParaRPr lang="en-GB" sz="600">
                        <a:effectLst/>
                      </a:endParaRPr>
                    </a:p>
                    <a:p>
                      <a:pPr>
                        <a:lnSpc>
                          <a:spcPct val="115000"/>
                        </a:lnSpc>
                        <a:spcAft>
                          <a:spcPts val="0"/>
                        </a:spcAft>
                      </a:pPr>
                      <a:r>
                        <a:rPr lang="en-GB" sz="400">
                          <a:effectLst/>
                        </a:rPr>
                        <a:t>An 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Suffix adding e der 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Suffix adding e der 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094916384"/>
                  </a:ext>
                </a:extLst>
              </a:tr>
              <a:tr h="94012">
                <a:tc>
                  <a:txBody>
                    <a:bodyPr/>
                    <a:lstStyle/>
                    <a:p>
                      <a:pPr>
                        <a:lnSpc>
                          <a:spcPct val="115000"/>
                        </a:lnSpc>
                        <a:spcAft>
                          <a:spcPts val="0"/>
                        </a:spcAft>
                      </a:pPr>
                      <a:r>
                        <a:rPr lang="en-GB" sz="400">
                          <a:effectLst/>
                        </a:rPr>
                        <a:t>MATHS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Decimals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Fractions and de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Fractions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Measure conv</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Money conv</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Calculations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Calculations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Geometry shape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Angles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Angles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Symmetry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673505310"/>
                  </a:ext>
                </a:extLst>
              </a:tr>
              <a:tr h="564074">
                <a:tc>
                  <a:txBody>
                    <a:bodyPr/>
                    <a:lstStyle/>
                    <a:p>
                      <a:pPr>
                        <a:lnSpc>
                          <a:spcPct val="115000"/>
                        </a:lnSpc>
                        <a:spcAft>
                          <a:spcPts val="0"/>
                        </a:spcAft>
                      </a:pPr>
                      <a:r>
                        <a:rPr lang="en-GB" sz="400">
                          <a:effectLst/>
                        </a:rPr>
                        <a:t>GEOGRAPHY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CLIMATE AND WEATHER</a:t>
                      </a:r>
                      <a:endParaRPr lang="en-GB" sz="600">
                        <a:effectLst/>
                      </a:endParaRPr>
                    </a:p>
                    <a:p>
                      <a:pPr>
                        <a:lnSpc>
                          <a:spcPct val="115000"/>
                        </a:lnSpc>
                        <a:spcAft>
                          <a:spcPts val="0"/>
                        </a:spcAft>
                      </a:pPr>
                      <a:r>
                        <a:rPr lang="en-GB" sz="400">
                          <a:effectLst/>
                        </a:rPr>
                        <a:t>WORLD MAP AND CLIMATES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FEATURES OF THE DIFFERENT CLIMATES- PASS INFORMATION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FEATURES OF DIFFERENT CLIMATES- PASS ON INFORMATION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BIOMES</a:t>
                      </a:r>
                      <a:endParaRPr lang="en-GB" sz="600">
                        <a:effectLst/>
                      </a:endParaRPr>
                    </a:p>
                    <a:p>
                      <a:pPr>
                        <a:lnSpc>
                          <a:spcPct val="115000"/>
                        </a:lnSpc>
                        <a:spcAft>
                          <a:spcPts val="0"/>
                        </a:spcAft>
                      </a:pPr>
                      <a:r>
                        <a:rPr lang="en-GB" sz="400">
                          <a:effectLst/>
                        </a:rPr>
                        <a:t>SET UP WEATHER CENTRE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BLUE PLANET- LOOKING AT CORAL REEFS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BLUE PLANET- LOOKING AT CORAL REEFS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Contrast two coastal areas</a:t>
                      </a:r>
                      <a:endParaRPr lang="en-GB" sz="600">
                        <a:effectLst/>
                      </a:endParaRPr>
                    </a:p>
                    <a:p>
                      <a:pPr>
                        <a:lnSpc>
                          <a:spcPct val="115000"/>
                        </a:lnSpc>
                        <a:spcAft>
                          <a:spcPts val="0"/>
                        </a:spcAft>
                      </a:pPr>
                      <a:r>
                        <a:rPr lang="en-GB" sz="400">
                          <a:effectLst/>
                        </a:rPr>
                        <a:t>vocabulary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Compare latitude, altitude, rainfall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Describe one of the two coastal areas as if you were the boy who didn’t live there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Conservation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Conservation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2845445217"/>
                  </a:ext>
                </a:extLst>
              </a:tr>
              <a:tr h="752099">
                <a:tc>
                  <a:txBody>
                    <a:bodyPr/>
                    <a:lstStyle/>
                    <a:p>
                      <a:pPr>
                        <a:lnSpc>
                          <a:spcPct val="115000"/>
                        </a:lnSpc>
                        <a:spcAft>
                          <a:spcPts val="0"/>
                        </a:spcAft>
                      </a:pPr>
                      <a:r>
                        <a:rPr lang="en-GB" sz="400">
                          <a:effectLst/>
                        </a:rPr>
                        <a:t>SCIENCE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PLANTS- HOW PLANTS GROW </a:t>
                      </a:r>
                      <a:endParaRPr lang="en-GB" sz="600">
                        <a:effectLst/>
                      </a:endParaRPr>
                    </a:p>
                    <a:p>
                      <a:pPr>
                        <a:lnSpc>
                          <a:spcPct val="115000"/>
                        </a:lnSpc>
                        <a:spcAft>
                          <a:spcPts val="0"/>
                        </a:spcAft>
                      </a:pPr>
                      <a:r>
                        <a:rPr lang="en-GB" sz="400">
                          <a:effectLst/>
                        </a:rPr>
                        <a:t>SET UP SOME GROWING EXPERIMENTS FOR OBSERVATION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CHILDREN ASK OWN QUESTIONS/ DESIGN OWN GROWING EXPERIMENTS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CONTINUE EXPERIMENTS AND MAKE OBSERVATIONS</a:t>
                      </a:r>
                      <a:endParaRPr lang="en-GB" sz="600">
                        <a:effectLst/>
                      </a:endParaRPr>
                    </a:p>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DRAWINGS OF FRUITS</a:t>
                      </a:r>
                      <a:endParaRPr lang="en-GB" sz="600">
                        <a:effectLst/>
                      </a:endParaRPr>
                    </a:p>
                    <a:p>
                      <a:pPr>
                        <a:lnSpc>
                          <a:spcPct val="115000"/>
                        </a:lnSpc>
                        <a:spcAft>
                          <a:spcPts val="0"/>
                        </a:spcAft>
                      </a:pPr>
                      <a:r>
                        <a:rPr lang="en-GB" sz="400">
                          <a:effectLst/>
                        </a:rPr>
                        <a:t>REPRODUCTION OF PLANTS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BLUE PLANET- LOOKING AT CORAL REEFS</a:t>
                      </a:r>
                      <a:endParaRPr lang="en-GB" sz="600">
                        <a:effectLst/>
                      </a:endParaRPr>
                    </a:p>
                    <a:p>
                      <a:pPr>
                        <a:lnSpc>
                          <a:spcPct val="115000"/>
                        </a:lnSpc>
                        <a:spcAft>
                          <a:spcPts val="0"/>
                        </a:spcAft>
                      </a:pPr>
                      <a:r>
                        <a:rPr lang="en-GB" sz="400">
                          <a:effectLst/>
                        </a:rPr>
                        <a:t>CHOOSE AND ANIMAL AND RESEARCH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THE BLUE PLANET- LOOKING AT CORAL REEFS</a:t>
                      </a:r>
                      <a:endParaRPr lang="en-GB" sz="600">
                        <a:effectLst/>
                      </a:endParaRPr>
                    </a:p>
                    <a:p>
                      <a:pPr>
                        <a:lnSpc>
                          <a:spcPct val="115000"/>
                        </a:lnSpc>
                        <a:spcAft>
                          <a:spcPts val="0"/>
                        </a:spcAft>
                      </a:pPr>
                      <a:r>
                        <a:rPr lang="en-GB" sz="400">
                          <a:effectLst/>
                        </a:rPr>
                        <a:t>HOW DO ANIMALS INTERACT/ ECOLOGY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What is a biome and what affects it?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SET UP A MINIBEAST TANK as a mini-biome</a:t>
                      </a:r>
                      <a:endParaRPr lang="en-GB" sz="600">
                        <a:effectLst/>
                      </a:endParaRPr>
                    </a:p>
                    <a:p>
                      <a:pPr>
                        <a:lnSpc>
                          <a:spcPct val="115000"/>
                        </a:lnSpc>
                        <a:spcAft>
                          <a:spcPts val="0"/>
                        </a:spcAft>
                      </a:pPr>
                      <a:r>
                        <a:rPr lang="en-GB" sz="400">
                          <a:effectLst/>
                        </a:rPr>
                        <a:t>Leave for one day only and observe where minibeasts choose to live.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USING KEYS TO IDENTIFY SPECIES</a:t>
                      </a:r>
                      <a:endParaRPr lang="en-GB" sz="600">
                        <a:effectLst/>
                      </a:endParaRPr>
                    </a:p>
                    <a:p>
                      <a:pPr>
                        <a:lnSpc>
                          <a:spcPct val="115000"/>
                        </a:lnSpc>
                        <a:spcAft>
                          <a:spcPts val="0"/>
                        </a:spcAft>
                      </a:pPr>
                      <a:r>
                        <a:rPr lang="en-GB" sz="400">
                          <a:effectLst/>
                        </a:rPr>
                        <a:t>VIDEO AND PRESENTATION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COMPLETE PRESENTATIONS FOR ANIMALS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FINAL MEASUREMENTS FOR PLANTS EXPERIMENTS AND OBSERVATIONS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897519525"/>
                  </a:ext>
                </a:extLst>
              </a:tr>
              <a:tr h="282037">
                <a:tc>
                  <a:txBody>
                    <a:bodyPr/>
                    <a:lstStyle/>
                    <a:p>
                      <a:pPr>
                        <a:lnSpc>
                          <a:spcPct val="115000"/>
                        </a:lnSpc>
                        <a:spcAft>
                          <a:spcPts val="0"/>
                        </a:spcAft>
                      </a:pPr>
                      <a:r>
                        <a:rPr lang="en-GB" sz="400">
                          <a:effectLst/>
                        </a:rPr>
                        <a:t>COMPUTING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Word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Word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Word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Photography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Photography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Kids do ecology </a:t>
                      </a:r>
                      <a:endParaRPr lang="en-GB" sz="600">
                        <a:effectLst/>
                      </a:endParaRPr>
                    </a:p>
                    <a:p>
                      <a:pPr>
                        <a:lnSpc>
                          <a:spcPct val="115000"/>
                        </a:lnSpc>
                        <a:spcAft>
                          <a:spcPts val="0"/>
                        </a:spcAft>
                      </a:pPr>
                      <a:r>
                        <a:rPr lang="en-GB" sz="400">
                          <a:effectLst/>
                        </a:rPr>
                        <a:t>Home</a:t>
                      </a:r>
                      <a:endParaRPr lang="en-GB" sz="600">
                        <a:effectLst/>
                      </a:endParaRPr>
                    </a:p>
                    <a:p>
                      <a:pPr>
                        <a:lnSpc>
                          <a:spcPct val="115000"/>
                        </a:lnSpc>
                        <a:spcAft>
                          <a:spcPts val="0"/>
                        </a:spcAft>
                      </a:pPr>
                      <a:r>
                        <a:rPr lang="en-GB" sz="400">
                          <a:effectLst/>
                        </a:rPr>
                        <a:t>Coral reefs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Choose a creature and research.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Choose a creature and research.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BBC RESEARCH FOR CLASSIFYING ANIMALS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Photgraphs for project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Photographs for project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029070648"/>
                  </a:ext>
                </a:extLst>
              </a:tr>
              <a:tr h="94012">
                <a:tc>
                  <a:txBody>
                    <a:bodyPr/>
                    <a:lstStyle/>
                    <a:p>
                      <a:pPr>
                        <a:lnSpc>
                          <a:spcPct val="115000"/>
                        </a:lnSpc>
                        <a:spcAft>
                          <a:spcPts val="0"/>
                        </a:spcAft>
                      </a:pPr>
                      <a:r>
                        <a:rPr lang="en-GB" sz="400">
                          <a:effectLst/>
                        </a:rPr>
                        <a:t>PE C4L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Throwing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Catching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Hitting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Spacing out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Attack/Defend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Attack/Defend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Mini games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Mini games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Mini games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Mini games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Mini games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111067881"/>
                  </a:ext>
                </a:extLst>
              </a:tr>
              <a:tr h="188024">
                <a:tc>
                  <a:txBody>
                    <a:bodyPr/>
                    <a:lstStyle/>
                    <a:p>
                      <a:pPr>
                        <a:lnSpc>
                          <a:spcPct val="115000"/>
                        </a:lnSpc>
                        <a:spcAft>
                          <a:spcPts val="0"/>
                        </a:spcAft>
                      </a:pPr>
                      <a:r>
                        <a:rPr lang="en-GB" sz="400">
                          <a:effectLst/>
                        </a:rPr>
                        <a:t>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Hinduism - Brahman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Sikhism and sharing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Sikhism and sharing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Sikhism and sharing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Sikhism and sharing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Sikhism and sharing</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326497250"/>
                  </a:ext>
                </a:extLst>
              </a:tr>
              <a:tr h="376049">
                <a:tc>
                  <a:txBody>
                    <a:bodyPr/>
                    <a:lstStyle/>
                    <a:p>
                      <a:pPr>
                        <a:lnSpc>
                          <a:spcPct val="115000"/>
                        </a:lnSpc>
                        <a:spcAft>
                          <a:spcPts val="0"/>
                        </a:spcAft>
                      </a:pPr>
                      <a:r>
                        <a:rPr lang="en-GB" sz="400">
                          <a:effectLst/>
                        </a:rPr>
                        <a:t>ART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Guy Pickford</a:t>
                      </a:r>
                      <a:endParaRPr lang="en-GB" sz="600">
                        <a:effectLst/>
                      </a:endParaRPr>
                    </a:p>
                    <a:p>
                      <a:pPr>
                        <a:lnSpc>
                          <a:spcPct val="115000"/>
                        </a:lnSpc>
                        <a:spcAft>
                          <a:spcPts val="0"/>
                        </a:spcAft>
                      </a:pPr>
                      <a:r>
                        <a:rPr lang="en-GB" sz="400">
                          <a:effectLst/>
                        </a:rPr>
                        <a:t>Down to the Sea</a:t>
                      </a:r>
                      <a:endParaRPr lang="en-GB" sz="600">
                        <a:effectLst/>
                      </a:endParaRPr>
                    </a:p>
                    <a:p>
                      <a:pPr>
                        <a:lnSpc>
                          <a:spcPct val="115000"/>
                        </a:lnSpc>
                        <a:spcAft>
                          <a:spcPts val="0"/>
                        </a:spcAft>
                      </a:pPr>
                      <a:r>
                        <a:rPr lang="en-GB" sz="400">
                          <a:effectLst/>
                        </a:rPr>
                        <a:t>Landscape</a:t>
                      </a:r>
                      <a:endParaRPr lang="en-GB" sz="600">
                        <a:effectLst/>
                      </a:endParaRPr>
                    </a:p>
                    <a:p>
                      <a:pPr>
                        <a:lnSpc>
                          <a:spcPct val="115000"/>
                        </a:lnSpc>
                        <a:spcAft>
                          <a:spcPts val="0"/>
                        </a:spcAft>
                      </a:pPr>
                      <a:r>
                        <a:rPr lang="en-GB" sz="400">
                          <a:effectLst/>
                        </a:rPr>
                        <a:t>Pencil crayons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Stewen Power</a:t>
                      </a:r>
                      <a:endParaRPr lang="en-GB" sz="600">
                        <a:effectLst/>
                      </a:endParaRPr>
                    </a:p>
                    <a:p>
                      <a:pPr>
                        <a:lnSpc>
                          <a:spcPct val="115000"/>
                        </a:lnSpc>
                        <a:spcAft>
                          <a:spcPts val="0"/>
                        </a:spcAft>
                      </a:pPr>
                      <a:r>
                        <a:rPr lang="en-GB" sz="400">
                          <a:effectLst/>
                        </a:rPr>
                        <a:t>Landscape</a:t>
                      </a:r>
                      <a:endParaRPr lang="en-GB" sz="600">
                        <a:effectLst/>
                      </a:endParaRPr>
                    </a:p>
                    <a:p>
                      <a:pPr>
                        <a:lnSpc>
                          <a:spcPct val="115000"/>
                        </a:lnSpc>
                        <a:spcAft>
                          <a:spcPts val="0"/>
                        </a:spcAft>
                      </a:pPr>
                      <a:r>
                        <a:rPr lang="en-GB" sz="400">
                          <a:effectLst/>
                        </a:rPr>
                        <a:t>Metallics and pencil crayons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Paul Bond</a:t>
                      </a:r>
                      <a:endParaRPr lang="en-GB" sz="600">
                        <a:effectLst/>
                      </a:endParaRPr>
                    </a:p>
                    <a:p>
                      <a:pPr>
                        <a:lnSpc>
                          <a:spcPct val="115000"/>
                        </a:lnSpc>
                        <a:spcAft>
                          <a:spcPts val="0"/>
                        </a:spcAft>
                      </a:pPr>
                      <a:r>
                        <a:rPr lang="en-GB" sz="400">
                          <a:effectLst/>
                        </a:rPr>
                        <a:t>Jim Warren</a:t>
                      </a:r>
                      <a:endParaRPr lang="en-GB" sz="600">
                        <a:effectLst/>
                      </a:endParaRPr>
                    </a:p>
                    <a:p>
                      <a:pPr>
                        <a:lnSpc>
                          <a:spcPct val="115000"/>
                        </a:lnSpc>
                        <a:spcAft>
                          <a:spcPts val="0"/>
                        </a:spcAft>
                      </a:pPr>
                      <a:r>
                        <a:rPr lang="en-GB" sz="400">
                          <a:effectLst/>
                        </a:rPr>
                        <a:t>Dream House</a:t>
                      </a:r>
                      <a:endParaRPr lang="en-GB" sz="600">
                        <a:effectLst/>
                      </a:endParaRPr>
                    </a:p>
                    <a:p>
                      <a:pPr>
                        <a:lnSpc>
                          <a:spcPct val="115000"/>
                        </a:lnSpc>
                        <a:spcAft>
                          <a:spcPts val="0"/>
                        </a:spcAft>
                      </a:pPr>
                      <a:r>
                        <a:rPr lang="en-GB" sz="400">
                          <a:effectLst/>
                        </a:rPr>
                        <a:t>Chalks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Detailed drawing of fruits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Create ocean/ water to go on display of under the ocean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Use of collage to create texture</a:t>
                      </a:r>
                      <a:endParaRPr lang="en-GB" sz="600">
                        <a:effectLst/>
                      </a:endParaRPr>
                    </a:p>
                    <a:p>
                      <a:pPr>
                        <a:lnSpc>
                          <a:spcPct val="115000"/>
                        </a:lnSpc>
                        <a:spcAft>
                          <a:spcPts val="0"/>
                        </a:spcAft>
                      </a:pPr>
                      <a:r>
                        <a:rPr lang="en-GB" sz="400">
                          <a:effectLst/>
                        </a:rPr>
                        <a:t>Plants etc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DETAILED DRAWING OF A CORAL REEF CREATURE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Sea scape</a:t>
                      </a:r>
                      <a:endParaRPr lang="en-GB" sz="600">
                        <a:effectLst/>
                      </a:endParaRPr>
                    </a:p>
                    <a:p>
                      <a:pPr>
                        <a:lnSpc>
                          <a:spcPct val="115000"/>
                        </a:lnSpc>
                        <a:spcAft>
                          <a:spcPts val="0"/>
                        </a:spcAft>
                      </a:pPr>
                      <a:r>
                        <a:rPr lang="en-GB" sz="400">
                          <a:effectLst/>
                        </a:rPr>
                        <a:t>Experimenting with string prints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Sea scape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Sea scape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Sea scape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1702623358"/>
                  </a:ext>
                </a:extLst>
              </a:tr>
              <a:tr h="94012">
                <a:tc>
                  <a:txBody>
                    <a:bodyPr/>
                    <a:lstStyle/>
                    <a:p>
                      <a:pPr>
                        <a:lnSpc>
                          <a:spcPct val="115000"/>
                        </a:lnSpc>
                        <a:spcAft>
                          <a:spcPts val="0"/>
                        </a:spcAft>
                      </a:pPr>
                      <a:r>
                        <a:rPr lang="en-GB" sz="400">
                          <a:effectLst/>
                        </a:rPr>
                        <a:t>PROJECT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244635007"/>
                  </a:ext>
                </a:extLst>
              </a:tr>
              <a:tr h="94012">
                <a:tc>
                  <a:txBody>
                    <a:bodyPr/>
                    <a:lstStyle/>
                    <a:p>
                      <a:pPr>
                        <a:lnSpc>
                          <a:spcPct val="115000"/>
                        </a:lnSpc>
                        <a:spcAft>
                          <a:spcPts val="0"/>
                        </a:spcAft>
                      </a:pPr>
                      <a:r>
                        <a:rPr lang="en-GB" sz="400">
                          <a:effectLst/>
                        </a:rPr>
                        <a:t>MUSIC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PRODUCTION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Composition sea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a:effectLst/>
                        </a:rPr>
                        <a:t>Composition sea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tc>
                  <a:txBody>
                    <a:bodyPr/>
                    <a:lstStyle/>
                    <a:p>
                      <a:pPr>
                        <a:lnSpc>
                          <a:spcPct val="115000"/>
                        </a:lnSpc>
                        <a:spcAft>
                          <a:spcPts val="0"/>
                        </a:spcAft>
                      </a:pPr>
                      <a:r>
                        <a:rPr lang="en-GB" sz="400" dirty="0">
                          <a:effectLst/>
                        </a:rPr>
                        <a:t>Composition sea</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007" marR="38007" marT="0" marB="0"/>
                </a:tc>
                <a:extLst>
                  <a:ext uri="{0D108BD9-81ED-4DB2-BD59-A6C34878D82A}">
                    <a16:rowId xmlns:a16="http://schemas.microsoft.com/office/drawing/2014/main" val="322710916"/>
                  </a:ext>
                </a:extLst>
              </a:tr>
            </a:tbl>
          </a:graphicData>
        </a:graphic>
      </p:graphicFrame>
      <p:sp>
        <p:nvSpPr>
          <p:cNvPr id="3" name="Rectangle 1"/>
          <p:cNvSpPr>
            <a:spLocks noChangeArrowheads="1"/>
          </p:cNvSpPr>
          <p:nvPr/>
        </p:nvSpPr>
        <p:spPr bwMode="auto">
          <a:xfrm>
            <a:off x="2743857" y="1213604"/>
            <a:ext cx="1750423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TextBox 3"/>
          <p:cNvSpPr txBox="1"/>
          <p:nvPr/>
        </p:nvSpPr>
        <p:spPr>
          <a:xfrm>
            <a:off x="2640064" y="659605"/>
            <a:ext cx="4150203" cy="369332"/>
          </a:xfrm>
          <a:prstGeom prst="rect">
            <a:avLst/>
          </a:prstGeom>
          <a:noFill/>
        </p:spPr>
        <p:txBody>
          <a:bodyPr wrap="square" rtlCol="0">
            <a:spAutoFit/>
          </a:bodyPr>
          <a:lstStyle/>
          <a:p>
            <a:r>
              <a:rPr lang="en-GB" dirty="0" smtClean="0"/>
              <a:t>Medium Term Planning- example- year 3/4</a:t>
            </a:r>
            <a:endParaRPr lang="en-GB" dirty="0"/>
          </a:p>
        </p:txBody>
      </p:sp>
    </p:spTree>
    <p:extLst>
      <p:ext uri="{BB962C8B-B14F-4D97-AF65-F5344CB8AC3E}">
        <p14:creationId xmlns:p14="http://schemas.microsoft.com/office/powerpoint/2010/main" val="1007914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1338"/>
            <a:ext cx="9144000" cy="2387600"/>
          </a:xfrm>
        </p:spPr>
        <p:txBody>
          <a:bodyPr/>
          <a:lstStyle/>
          <a:p>
            <a:r>
              <a:rPr lang="en-GB" dirty="0"/>
              <a:t>I</a:t>
            </a:r>
            <a:r>
              <a:rPr lang="en-GB" dirty="0" smtClean="0"/>
              <a:t>MPACT</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288283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 know, wonderings, work and photo</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772275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CD941-6037-4B4E-A995-5F96C366BADA}"/>
              </a:ext>
            </a:extLst>
          </p:cNvPr>
          <p:cNvSpPr>
            <a:spLocks noGrp="1"/>
          </p:cNvSpPr>
          <p:nvPr>
            <p:ph type="title"/>
          </p:nvPr>
        </p:nvSpPr>
        <p:spPr/>
        <p:txBody>
          <a:bodyPr/>
          <a:lstStyle/>
          <a:p>
            <a:pPr algn="ctr"/>
            <a:r>
              <a:rPr lang="en-GB" dirty="0"/>
              <a:t>Progression of Knowledge and Skills</a:t>
            </a:r>
          </a:p>
        </p:txBody>
      </p:sp>
      <p:sp>
        <p:nvSpPr>
          <p:cNvPr id="3" name="Content Placeholder 2">
            <a:extLst>
              <a:ext uri="{FF2B5EF4-FFF2-40B4-BE49-F238E27FC236}">
                <a16:creationId xmlns:a16="http://schemas.microsoft.com/office/drawing/2014/main" id="{8AC4B57E-AC36-4078-901B-023CFAA7A156}"/>
              </a:ext>
            </a:extLst>
          </p:cNvPr>
          <p:cNvSpPr>
            <a:spLocks noGrp="1"/>
          </p:cNvSpPr>
          <p:nvPr>
            <p:ph idx="1"/>
          </p:nvPr>
        </p:nvSpPr>
        <p:spPr/>
        <p:txBody>
          <a:bodyPr/>
          <a:lstStyle/>
          <a:p>
            <a:r>
              <a:rPr lang="en-GB" dirty="0"/>
              <a:t>National Curriculum</a:t>
            </a:r>
          </a:p>
          <a:p>
            <a:r>
              <a:rPr lang="en-GB" dirty="0"/>
              <a:t>Progression of Knowledge and skills </a:t>
            </a:r>
            <a:r>
              <a:rPr lang="en-GB" dirty="0" smtClean="0"/>
              <a:t>tracked through ladders of progression for </a:t>
            </a:r>
            <a:r>
              <a:rPr lang="en-GB" dirty="0"/>
              <a:t>each subject from EYFS to </a:t>
            </a:r>
            <a:r>
              <a:rPr lang="en-GB" dirty="0" err="1"/>
              <a:t>Yr</a:t>
            </a:r>
            <a:r>
              <a:rPr lang="en-GB" dirty="0"/>
              <a:t> 6</a:t>
            </a:r>
          </a:p>
          <a:p>
            <a:r>
              <a:rPr lang="en-GB" dirty="0"/>
              <a:t>Incorporates both skills and knowledge progression</a:t>
            </a:r>
          </a:p>
          <a:p>
            <a:r>
              <a:rPr lang="en-GB" dirty="0"/>
              <a:t>Used for planning and basis of assessment</a:t>
            </a:r>
          </a:p>
          <a:p>
            <a:endParaRPr lang="en-GB" dirty="0"/>
          </a:p>
          <a:p>
            <a:endParaRPr lang="en-GB" dirty="0"/>
          </a:p>
        </p:txBody>
      </p:sp>
    </p:spTree>
    <p:extLst>
      <p:ext uri="{BB962C8B-B14F-4D97-AF65-F5344CB8AC3E}">
        <p14:creationId xmlns:p14="http://schemas.microsoft.com/office/powerpoint/2010/main" val="1558030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AAD7D-C27C-4064-B921-A1F2F6AE60B1}"/>
              </a:ext>
            </a:extLst>
          </p:cNvPr>
          <p:cNvSpPr>
            <a:spLocks noGrp="1"/>
          </p:cNvSpPr>
          <p:nvPr>
            <p:ph type="title"/>
          </p:nvPr>
        </p:nvSpPr>
        <p:spPr>
          <a:xfrm>
            <a:off x="1143000" y="323959"/>
            <a:ext cx="9875520" cy="1356360"/>
          </a:xfrm>
        </p:spPr>
        <p:txBody>
          <a:bodyPr/>
          <a:lstStyle/>
          <a:p>
            <a:pPr algn="ctr"/>
            <a:r>
              <a:rPr lang="en-GB" dirty="0"/>
              <a:t>Current Assessment Practice </a:t>
            </a:r>
          </a:p>
        </p:txBody>
      </p:sp>
      <p:sp>
        <p:nvSpPr>
          <p:cNvPr id="3" name="Content Placeholder 2">
            <a:extLst>
              <a:ext uri="{FF2B5EF4-FFF2-40B4-BE49-F238E27FC236}">
                <a16:creationId xmlns:a16="http://schemas.microsoft.com/office/drawing/2014/main" id="{EEE19C99-B8C3-470B-839D-6DE67EC3D2CC}"/>
              </a:ext>
            </a:extLst>
          </p:cNvPr>
          <p:cNvSpPr>
            <a:spLocks noGrp="1"/>
          </p:cNvSpPr>
          <p:nvPr>
            <p:ph sz="half" idx="1"/>
          </p:nvPr>
        </p:nvSpPr>
        <p:spPr/>
        <p:txBody>
          <a:bodyPr/>
          <a:lstStyle/>
          <a:p>
            <a:r>
              <a:rPr lang="en-GB" dirty="0"/>
              <a:t>Children are assessed against the </a:t>
            </a:r>
            <a:r>
              <a:rPr lang="en-GB" dirty="0" smtClean="0"/>
              <a:t>target sheets in the back of core subject books. </a:t>
            </a:r>
            <a:endParaRPr lang="en-GB" dirty="0"/>
          </a:p>
          <a:p>
            <a:r>
              <a:rPr lang="en-GB" dirty="0" smtClean="0"/>
              <a:t>For none core subjects, children are assessed against ladders of progression. For these subjects, the children working below ARE and exceeding ARE </a:t>
            </a:r>
            <a:r>
              <a:rPr lang="en-GB" dirty="0" err="1" smtClean="0"/>
              <a:t>are</a:t>
            </a:r>
            <a:r>
              <a:rPr lang="en-GB" dirty="0" smtClean="0"/>
              <a:t> noted.</a:t>
            </a:r>
            <a:endParaRPr lang="en-GB" dirty="0"/>
          </a:p>
        </p:txBody>
      </p:sp>
      <p:sp>
        <p:nvSpPr>
          <p:cNvPr id="7" name="Rectangle 1">
            <a:extLst>
              <a:ext uri="{FF2B5EF4-FFF2-40B4-BE49-F238E27FC236}">
                <a16:creationId xmlns:a16="http://schemas.microsoft.com/office/drawing/2014/main" id="{C21BE747-87C7-4B8C-9C1B-BC9DCFA2287E}"/>
              </a:ext>
            </a:extLst>
          </p:cNvPr>
          <p:cNvSpPr>
            <a:spLocks noChangeArrowheads="1"/>
          </p:cNvSpPr>
          <p:nvPr/>
        </p:nvSpPr>
        <p:spPr bwMode="auto">
          <a:xfrm>
            <a:off x="6557818" y="-952264"/>
            <a:ext cx="6739363" cy="37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795831784"/>
              </p:ext>
            </p:extLst>
          </p:nvPr>
        </p:nvGraphicFramePr>
        <p:xfrm>
          <a:off x="6683188" y="1825626"/>
          <a:ext cx="4572001" cy="4351336"/>
        </p:xfrm>
        <a:graphic>
          <a:graphicData uri="http://schemas.openxmlformats.org/drawingml/2006/table">
            <a:tbl>
              <a:tblPr firstRow="1" firstCol="1" bandRow="1">
                <a:tableStyleId>{5C22544A-7EE6-4342-B048-85BDC9FD1C3A}</a:tableStyleId>
              </a:tblPr>
              <a:tblGrid>
                <a:gridCol w="459605">
                  <a:extLst>
                    <a:ext uri="{9D8B030D-6E8A-4147-A177-3AD203B41FA5}">
                      <a16:colId xmlns:a16="http://schemas.microsoft.com/office/drawing/2014/main" val="2280000961"/>
                    </a:ext>
                  </a:extLst>
                </a:gridCol>
                <a:gridCol w="1847125">
                  <a:extLst>
                    <a:ext uri="{9D8B030D-6E8A-4147-A177-3AD203B41FA5}">
                      <a16:colId xmlns:a16="http://schemas.microsoft.com/office/drawing/2014/main" val="384824050"/>
                    </a:ext>
                  </a:extLst>
                </a:gridCol>
                <a:gridCol w="1847125">
                  <a:extLst>
                    <a:ext uri="{9D8B030D-6E8A-4147-A177-3AD203B41FA5}">
                      <a16:colId xmlns:a16="http://schemas.microsoft.com/office/drawing/2014/main" val="4236946008"/>
                    </a:ext>
                  </a:extLst>
                </a:gridCol>
                <a:gridCol w="139382">
                  <a:extLst>
                    <a:ext uri="{9D8B030D-6E8A-4147-A177-3AD203B41FA5}">
                      <a16:colId xmlns:a16="http://schemas.microsoft.com/office/drawing/2014/main" val="1011463617"/>
                    </a:ext>
                  </a:extLst>
                </a:gridCol>
                <a:gridCol w="139382">
                  <a:extLst>
                    <a:ext uri="{9D8B030D-6E8A-4147-A177-3AD203B41FA5}">
                      <a16:colId xmlns:a16="http://schemas.microsoft.com/office/drawing/2014/main" val="2398622868"/>
                    </a:ext>
                  </a:extLst>
                </a:gridCol>
                <a:gridCol w="139382">
                  <a:extLst>
                    <a:ext uri="{9D8B030D-6E8A-4147-A177-3AD203B41FA5}">
                      <a16:colId xmlns:a16="http://schemas.microsoft.com/office/drawing/2014/main" val="1126587335"/>
                    </a:ext>
                  </a:extLst>
                </a:gridCol>
              </a:tblGrid>
              <a:tr h="119215">
                <a:tc>
                  <a:txBody>
                    <a:bodyPr/>
                    <a:lstStyle/>
                    <a:p>
                      <a:pPr>
                        <a:lnSpc>
                          <a:spcPct val="115000"/>
                        </a:lnSpc>
                        <a:spcAft>
                          <a:spcPts val="0"/>
                        </a:spcAft>
                      </a:pPr>
                      <a:r>
                        <a:rPr lang="en-GB" sz="300">
                          <a:effectLst/>
                        </a:rPr>
                        <a:t>STRAND</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SKILLS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Year 4</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Au</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Sp</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Su</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4042042200"/>
                  </a:ext>
                </a:extLst>
              </a:tr>
              <a:tr h="178822">
                <a:tc rowSpan="11">
                  <a:txBody>
                    <a:bodyPr/>
                    <a:lstStyle/>
                    <a:p>
                      <a:pPr marL="71755" marR="71755" algn="ctr">
                        <a:lnSpc>
                          <a:spcPct val="115000"/>
                        </a:lnSpc>
                        <a:spcAft>
                          <a:spcPts val="0"/>
                        </a:spcAft>
                      </a:pPr>
                      <a:r>
                        <a:rPr lang="en-GB" sz="300">
                          <a:effectLst/>
                        </a:rPr>
                        <a:t>NUMBER</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Mental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choose to count on or back, reorder, partition, bridge, adjust or use near </a:t>
                      </a:r>
                      <a:endParaRPr lang="en-GB" sz="400">
                        <a:effectLst/>
                      </a:endParaRPr>
                    </a:p>
                    <a:p>
                      <a:pPr>
                        <a:lnSpc>
                          <a:spcPct val="115000"/>
                        </a:lnSpc>
                        <a:spcAft>
                          <a:spcPts val="0"/>
                        </a:spcAft>
                      </a:pPr>
                      <a:r>
                        <a:rPr lang="en-GB" sz="300">
                          <a:effectLst/>
                        </a:rPr>
                        <a:t>doubles to ± mentally</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297320552"/>
                  </a:ext>
                </a:extLst>
              </a:tr>
              <a:tr h="119215">
                <a:tc vMerge="1">
                  <a:txBody>
                    <a:bodyPr/>
                    <a:lstStyle/>
                    <a:p>
                      <a:endParaRPr lang="en-GB"/>
                    </a:p>
                  </a:txBody>
                  <a:tcPr/>
                </a:tc>
                <a:tc>
                  <a:txBody>
                    <a:bodyPr/>
                    <a:lstStyle/>
                    <a:p>
                      <a:pPr>
                        <a:lnSpc>
                          <a:spcPct val="115000"/>
                        </a:lnSpc>
                        <a:spcAft>
                          <a:spcPts val="0"/>
                        </a:spcAft>
                      </a:pPr>
                      <a:r>
                        <a:rPr lang="en-GB" sz="300">
                          <a:effectLst/>
                        </a:rPr>
                        <a:t>Written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add and subtract numbers with up to 4 digits using formal methods of ±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4253232800"/>
                  </a:ext>
                </a:extLst>
              </a:tr>
              <a:tr h="178822">
                <a:tc vMerge="1">
                  <a:txBody>
                    <a:bodyPr/>
                    <a:lstStyle/>
                    <a:p>
                      <a:endParaRPr lang="en-GB"/>
                    </a:p>
                  </a:txBody>
                  <a:tcPr/>
                </a:tc>
                <a:tc>
                  <a:txBody>
                    <a:bodyPr/>
                    <a:lstStyle/>
                    <a:p>
                      <a:pPr>
                        <a:lnSpc>
                          <a:spcPct val="115000"/>
                        </a:lnSpc>
                        <a:spcAft>
                          <a:spcPts val="0"/>
                        </a:spcAft>
                      </a:pPr>
                      <a:r>
                        <a:rPr lang="en-GB" sz="300">
                          <a:effectLst/>
                        </a:rPr>
                        <a:t>Contextual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solve two-step problems in contexts (including using the bar model), deciding which operations and methods to use and why</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143022399"/>
                  </a:ext>
                </a:extLst>
              </a:tr>
              <a:tr h="357644">
                <a:tc vMerge="1">
                  <a:txBody>
                    <a:bodyPr/>
                    <a:lstStyle/>
                    <a:p>
                      <a:endParaRPr lang="en-GB"/>
                    </a:p>
                  </a:txBody>
                  <a:tcPr/>
                </a:tc>
                <a:tc>
                  <a:txBody>
                    <a:bodyPr/>
                    <a:lstStyle/>
                    <a:p>
                      <a:pPr>
                        <a:lnSpc>
                          <a:spcPct val="115000"/>
                        </a:lnSpc>
                        <a:spcAft>
                          <a:spcPts val="0"/>
                        </a:spcAft>
                      </a:pPr>
                      <a:r>
                        <a:rPr lang="en-GB" sz="300">
                          <a:effectLst/>
                        </a:rPr>
                        <a:t>Mental x/÷</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½ or double a up to 200 </a:t>
                      </a:r>
                      <a:endParaRPr lang="en-GB" sz="400">
                        <a:effectLst/>
                      </a:endParaRPr>
                    </a:p>
                    <a:p>
                      <a:pPr>
                        <a:lnSpc>
                          <a:spcPct val="115000"/>
                        </a:lnSpc>
                        <a:spcAft>
                          <a:spcPts val="0"/>
                        </a:spcAft>
                      </a:pPr>
                      <a:r>
                        <a:rPr lang="en-GB" sz="300">
                          <a:effectLst/>
                        </a:rPr>
                        <a:t>I can use knowledge of number facts and place value to multiply and divide (e.g. </a:t>
                      </a:r>
                      <a:endParaRPr lang="en-GB" sz="400">
                        <a:effectLst/>
                      </a:endParaRPr>
                    </a:p>
                    <a:p>
                      <a:pPr>
                        <a:lnSpc>
                          <a:spcPct val="115000"/>
                        </a:lnSpc>
                        <a:spcAft>
                          <a:spcPts val="0"/>
                        </a:spcAft>
                      </a:pPr>
                      <a:r>
                        <a:rPr lang="en-GB" sz="300">
                          <a:effectLst/>
                        </a:rPr>
                        <a:t>22x5 (22x10÷2)</a:t>
                      </a:r>
                      <a:endParaRPr lang="en-GB" sz="400">
                        <a:effectLst/>
                      </a:endParaRPr>
                    </a:p>
                    <a:p>
                      <a:pPr>
                        <a:lnSpc>
                          <a:spcPct val="115000"/>
                        </a:lnSpc>
                        <a:spcAft>
                          <a:spcPts val="0"/>
                        </a:spcAft>
                      </a:pPr>
                      <a:r>
                        <a:rPr lang="en-GB" sz="300">
                          <a:effectLst/>
                        </a:rPr>
                        <a:t>I can use closely related facts e.g. 13x9, 13x11</a:t>
                      </a:r>
                      <a:endParaRPr lang="en-GB" sz="400">
                        <a:effectLst/>
                      </a:endParaRPr>
                    </a:p>
                    <a:p>
                      <a:pPr>
                        <a:lnSpc>
                          <a:spcPct val="115000"/>
                        </a:lnSpc>
                        <a:spcAft>
                          <a:spcPts val="0"/>
                        </a:spcAft>
                      </a:pPr>
                      <a:r>
                        <a:rPr lang="en-GB" sz="300">
                          <a:effectLst/>
                        </a:rPr>
                        <a:t>I can use partitioning e.g. 32x3=30x3+2x3</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820049030"/>
                  </a:ext>
                </a:extLst>
              </a:tr>
              <a:tr h="119215">
                <a:tc vMerge="1">
                  <a:txBody>
                    <a:bodyPr/>
                    <a:lstStyle/>
                    <a:p>
                      <a:endParaRPr lang="en-GB"/>
                    </a:p>
                  </a:txBody>
                  <a:tcPr/>
                </a:tc>
                <a:tc>
                  <a:txBody>
                    <a:bodyPr/>
                    <a:lstStyle/>
                    <a:p>
                      <a:pPr>
                        <a:lnSpc>
                          <a:spcPct val="115000"/>
                        </a:lnSpc>
                        <a:spcAft>
                          <a:spcPts val="0"/>
                        </a:spcAft>
                      </a:pPr>
                      <a:r>
                        <a:rPr lang="en-GB" sz="300">
                          <a:effectLst/>
                        </a:rPr>
                        <a:t>Written x/÷</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multiply and divide 3 digit numbers by 1 digit numbers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73772563"/>
                  </a:ext>
                </a:extLst>
              </a:tr>
              <a:tr h="59607">
                <a:tc vMerge="1">
                  <a:txBody>
                    <a:bodyPr/>
                    <a:lstStyle/>
                    <a:p>
                      <a:endParaRPr lang="en-GB"/>
                    </a:p>
                  </a:txBody>
                  <a:tcPr/>
                </a:tc>
                <a:tc>
                  <a:txBody>
                    <a:bodyPr/>
                    <a:lstStyle/>
                    <a:p>
                      <a:pPr>
                        <a:lnSpc>
                          <a:spcPct val="115000"/>
                        </a:lnSpc>
                        <a:spcAft>
                          <a:spcPts val="0"/>
                        </a:spcAft>
                      </a:pPr>
                      <a:r>
                        <a:rPr lang="en-GB" sz="300">
                          <a:effectLst/>
                        </a:rPr>
                        <a:t>Estimation</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give a suitable estimate  for a calculation</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638981075"/>
                  </a:ext>
                </a:extLst>
              </a:tr>
              <a:tr h="119215">
                <a:tc vMerge="1">
                  <a:txBody>
                    <a:bodyPr/>
                    <a:lstStyle/>
                    <a:p>
                      <a:endParaRPr lang="en-GB"/>
                    </a:p>
                  </a:txBody>
                  <a:tcPr/>
                </a:tc>
                <a:tc>
                  <a:txBody>
                    <a:bodyPr/>
                    <a:lstStyle/>
                    <a:p>
                      <a:pPr>
                        <a:lnSpc>
                          <a:spcPct val="115000"/>
                        </a:lnSpc>
                        <a:spcAft>
                          <a:spcPts val="0"/>
                        </a:spcAft>
                      </a:pPr>
                      <a:r>
                        <a:rPr lang="en-GB" sz="300">
                          <a:effectLst/>
                        </a:rPr>
                        <a:t>Number facts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derive and use addition and subtraction facts for decimals to one place</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55922063"/>
                  </a:ext>
                </a:extLst>
              </a:tr>
              <a:tr h="59607">
                <a:tc vMerge="1">
                  <a:txBody>
                    <a:bodyPr/>
                    <a:lstStyle/>
                    <a:p>
                      <a:endParaRPr lang="en-GB"/>
                    </a:p>
                  </a:txBody>
                  <a:tcPr/>
                </a:tc>
                <a:tc>
                  <a:txBody>
                    <a:bodyPr/>
                    <a:lstStyle/>
                    <a:p>
                      <a:pPr>
                        <a:lnSpc>
                          <a:spcPct val="115000"/>
                        </a:lnSpc>
                        <a:spcAft>
                          <a:spcPts val="0"/>
                        </a:spcAft>
                      </a:pPr>
                      <a:r>
                        <a:rPr lang="en-GB" sz="300">
                          <a:effectLst/>
                        </a:rPr>
                        <a:t>Number facts x/÷</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know my times tables up to 12 x 12</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606545603"/>
                  </a:ext>
                </a:extLst>
              </a:tr>
              <a:tr h="178822">
                <a:tc vMerge="1">
                  <a:txBody>
                    <a:bodyPr/>
                    <a:lstStyle/>
                    <a:p>
                      <a:endParaRPr lang="en-GB"/>
                    </a:p>
                  </a:txBody>
                  <a:tcPr/>
                </a:tc>
                <a:tc>
                  <a:txBody>
                    <a:bodyPr/>
                    <a:lstStyle/>
                    <a:p>
                      <a:pPr>
                        <a:lnSpc>
                          <a:spcPct val="115000"/>
                        </a:lnSpc>
                        <a:spcAft>
                          <a:spcPts val="0"/>
                        </a:spcAft>
                      </a:pPr>
                      <a:r>
                        <a:rPr lang="en-GB" sz="300">
                          <a:effectLst/>
                        </a:rPr>
                        <a:t>Place value</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dirty="0">
                          <a:effectLst/>
                        </a:rPr>
                        <a:t>I can recognise place value in 4 digit numbers and decimals to 1 place</a:t>
                      </a:r>
                      <a:endParaRPr lang="en-GB" sz="400" dirty="0">
                        <a:effectLst/>
                      </a:endParaRPr>
                    </a:p>
                    <a:p>
                      <a:pPr>
                        <a:lnSpc>
                          <a:spcPct val="115000"/>
                        </a:lnSpc>
                        <a:spcAft>
                          <a:spcPts val="0"/>
                        </a:spcAft>
                      </a:pPr>
                      <a:r>
                        <a:rPr lang="en-GB" sz="300" dirty="0">
                          <a:effectLst/>
                        </a:rPr>
                        <a:t>I can find 1000 more or less than any number</a:t>
                      </a:r>
                      <a:endParaRPr lang="en-GB"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338677051"/>
                  </a:ext>
                </a:extLst>
              </a:tr>
              <a:tr h="119215">
                <a:tc vMerge="1">
                  <a:txBody>
                    <a:bodyPr/>
                    <a:lstStyle/>
                    <a:p>
                      <a:endParaRPr lang="en-GB"/>
                    </a:p>
                  </a:txBody>
                  <a:tcPr/>
                </a:tc>
                <a:tc>
                  <a:txBody>
                    <a:bodyPr/>
                    <a:lstStyle/>
                    <a:p>
                      <a:pPr>
                        <a:lnSpc>
                          <a:spcPct val="115000"/>
                        </a:lnSpc>
                        <a:spcAft>
                          <a:spcPts val="0"/>
                        </a:spcAft>
                      </a:pPr>
                      <a:r>
                        <a:rPr lang="en-GB" sz="300">
                          <a:effectLst/>
                        </a:rPr>
                        <a:t>Reading, writing and comparing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order and compare numbers beyond 1000 and up to 2 decimal places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4137831"/>
                  </a:ext>
                </a:extLst>
              </a:tr>
              <a:tr h="298037">
                <a:tc vMerge="1">
                  <a:txBody>
                    <a:bodyPr/>
                    <a:lstStyle/>
                    <a:p>
                      <a:endParaRPr lang="en-GB"/>
                    </a:p>
                  </a:txBody>
                  <a:tcPr/>
                </a:tc>
                <a:tc>
                  <a:txBody>
                    <a:bodyPr/>
                    <a:lstStyle/>
                    <a:p>
                      <a:pPr>
                        <a:lnSpc>
                          <a:spcPct val="115000"/>
                        </a:lnSpc>
                        <a:spcAft>
                          <a:spcPts val="0"/>
                        </a:spcAft>
                      </a:pPr>
                      <a:r>
                        <a:rPr lang="en-GB" sz="300">
                          <a:effectLst/>
                        </a:rPr>
                        <a:t>Counting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count in multiples of 6, 7, 9, 25 and 1000</a:t>
                      </a:r>
                      <a:endParaRPr lang="en-GB" sz="400">
                        <a:effectLst/>
                      </a:endParaRPr>
                    </a:p>
                    <a:p>
                      <a:pPr>
                        <a:lnSpc>
                          <a:spcPct val="115000"/>
                        </a:lnSpc>
                        <a:spcAft>
                          <a:spcPts val="0"/>
                        </a:spcAft>
                      </a:pPr>
                      <a:r>
                        <a:rPr lang="en-GB" sz="300">
                          <a:effectLst/>
                        </a:rPr>
                        <a:t>I can use number stories to count in steps of 4, 8, 50 and 100 from any number</a:t>
                      </a:r>
                      <a:endParaRPr lang="en-GB" sz="400">
                        <a:effectLst/>
                      </a:endParaRPr>
                    </a:p>
                    <a:p>
                      <a:pPr>
                        <a:lnSpc>
                          <a:spcPct val="115000"/>
                        </a:lnSpc>
                        <a:spcAft>
                          <a:spcPts val="0"/>
                        </a:spcAft>
                      </a:pPr>
                      <a:r>
                        <a:rPr lang="en-GB" sz="300">
                          <a:effectLst/>
                        </a:rPr>
                        <a:t>I can count backwards through 0</a:t>
                      </a:r>
                      <a:endParaRPr lang="en-GB" sz="400">
                        <a:effectLst/>
                      </a:endParaRPr>
                    </a:p>
                    <a:p>
                      <a:pPr>
                        <a:lnSpc>
                          <a:spcPct val="115000"/>
                        </a:lnSpc>
                        <a:spcAft>
                          <a:spcPts val="0"/>
                        </a:spcAft>
                      </a:pPr>
                      <a:r>
                        <a:rPr lang="en-GB" sz="300">
                          <a:effectLst/>
                        </a:rPr>
                        <a:t>I can count up and down in 1/100</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302303996"/>
                  </a:ext>
                </a:extLst>
              </a:tr>
              <a:tr h="119215">
                <a:tc rowSpan="2">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Comparing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order and compare numbers beyond 1000 and with up to 2 decimal places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3511944"/>
                  </a:ext>
                </a:extLst>
              </a:tr>
              <a:tr h="59607">
                <a:tc vMerge="1">
                  <a:txBody>
                    <a:bodyPr/>
                    <a:lstStyle/>
                    <a:p>
                      <a:endParaRPr lang="en-GB"/>
                    </a:p>
                  </a:txBody>
                  <a:tcPr/>
                </a:tc>
                <a:tc>
                  <a:txBody>
                    <a:bodyPr/>
                    <a:lstStyle/>
                    <a:p>
                      <a:pPr>
                        <a:lnSpc>
                          <a:spcPct val="115000"/>
                        </a:lnSpc>
                        <a:spcAft>
                          <a:spcPts val="0"/>
                        </a:spcAft>
                      </a:pPr>
                      <a:r>
                        <a:rPr lang="en-GB" sz="300">
                          <a:effectLst/>
                        </a:rPr>
                        <a:t>Properties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find factor pairs of given numbers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485529145"/>
                  </a:ext>
                </a:extLst>
              </a:tr>
              <a:tr h="119215">
                <a:tc rowSpan="5">
                  <a:txBody>
                    <a:bodyPr/>
                    <a:lstStyle/>
                    <a:p>
                      <a:pPr marL="71755" marR="71755" algn="ctr">
                        <a:lnSpc>
                          <a:spcPct val="115000"/>
                        </a:lnSpc>
                        <a:spcAft>
                          <a:spcPts val="0"/>
                        </a:spcAft>
                      </a:pPr>
                      <a:r>
                        <a:rPr lang="en-GB" sz="300">
                          <a:effectLst/>
                        </a:rPr>
                        <a:t>FDRP</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Fractions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find non-unit fractions of shapes (standard and non-standard) or amounts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17478393"/>
                  </a:ext>
                </a:extLst>
              </a:tr>
              <a:tr h="119215">
                <a:tc vMerge="1">
                  <a:txBody>
                    <a:bodyPr/>
                    <a:lstStyle/>
                    <a:p>
                      <a:endParaRPr lang="en-GB"/>
                    </a:p>
                  </a:txBody>
                  <a:tcPr/>
                </a:tc>
                <a:tc>
                  <a:txBody>
                    <a:bodyPr/>
                    <a:lstStyle/>
                    <a:p>
                      <a:pPr>
                        <a:lnSpc>
                          <a:spcPct val="115000"/>
                        </a:lnSpc>
                        <a:spcAft>
                          <a:spcPts val="0"/>
                        </a:spcAft>
                      </a:pPr>
                      <a:r>
                        <a:rPr lang="en-GB" sz="300">
                          <a:effectLst/>
                        </a:rPr>
                        <a:t>Calculating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add and subtract fractions with the same denominator</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101846117"/>
                  </a:ext>
                </a:extLst>
              </a:tr>
              <a:tr h="119215">
                <a:tc vMerge="1">
                  <a:txBody>
                    <a:bodyPr/>
                    <a:lstStyle/>
                    <a:p>
                      <a:endParaRPr lang="en-GB"/>
                    </a:p>
                  </a:txBody>
                  <a:tcPr/>
                </a:tc>
                <a:tc>
                  <a:txBody>
                    <a:bodyPr/>
                    <a:lstStyle/>
                    <a:p>
                      <a:pPr>
                        <a:lnSpc>
                          <a:spcPct val="115000"/>
                        </a:lnSpc>
                        <a:spcAft>
                          <a:spcPts val="0"/>
                        </a:spcAft>
                      </a:pPr>
                      <a:r>
                        <a:rPr lang="en-GB" sz="300" dirty="0">
                          <a:effectLst/>
                        </a:rPr>
                        <a:t>Percentage</a:t>
                      </a:r>
                      <a:endParaRPr lang="en-GB"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recognise the % sign and understand that it means number of parts per hundred</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305764147"/>
                  </a:ext>
                </a:extLst>
              </a:tr>
              <a:tr h="59607">
                <a:tc vMerge="1">
                  <a:txBody>
                    <a:bodyPr/>
                    <a:lstStyle/>
                    <a:p>
                      <a:endParaRPr lang="en-GB"/>
                    </a:p>
                  </a:txBody>
                  <a:tcPr/>
                </a:tc>
                <a:tc>
                  <a:txBody>
                    <a:bodyPr/>
                    <a:lstStyle/>
                    <a:p>
                      <a:pPr>
                        <a:lnSpc>
                          <a:spcPct val="115000"/>
                        </a:lnSpc>
                        <a:spcAft>
                          <a:spcPts val="0"/>
                        </a:spcAft>
                      </a:pPr>
                      <a:r>
                        <a:rPr lang="en-GB" sz="300">
                          <a:effectLst/>
                        </a:rPr>
                        <a:t>Ratio</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133200082"/>
                  </a:ext>
                </a:extLst>
              </a:tr>
              <a:tr h="178822">
                <a:tc vMerge="1">
                  <a:txBody>
                    <a:bodyPr/>
                    <a:lstStyle/>
                    <a:p>
                      <a:endParaRPr lang="en-GB"/>
                    </a:p>
                  </a:txBody>
                  <a:tcPr/>
                </a:tc>
                <a:tc>
                  <a:txBody>
                    <a:bodyPr/>
                    <a:lstStyle/>
                    <a:p>
                      <a:pPr>
                        <a:lnSpc>
                          <a:spcPct val="115000"/>
                        </a:lnSpc>
                        <a:spcAft>
                          <a:spcPts val="0"/>
                        </a:spcAft>
                      </a:pPr>
                      <a:r>
                        <a:rPr lang="en-GB" sz="300" dirty="0">
                          <a:effectLst/>
                        </a:rPr>
                        <a:t>FDRP Equivalence</a:t>
                      </a:r>
                      <a:endParaRPr lang="en-GB"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show equivalence of families of common equivalent fractions</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747390888"/>
                  </a:ext>
                </a:extLst>
              </a:tr>
              <a:tr h="178822">
                <a:tc rowSpan="5">
                  <a:txBody>
                    <a:bodyPr/>
                    <a:lstStyle/>
                    <a:p>
                      <a:pPr marL="71755" marR="71755" algn="ctr">
                        <a:lnSpc>
                          <a:spcPct val="115000"/>
                        </a:lnSpc>
                        <a:spcAft>
                          <a:spcPts val="0"/>
                        </a:spcAft>
                      </a:pPr>
                      <a:r>
                        <a:rPr lang="en-GB" sz="300">
                          <a:effectLst/>
                        </a:rPr>
                        <a:t>MEASUREMENT</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Comparing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estimate, compare and calculate different measures, including money </a:t>
                      </a:r>
                      <a:endParaRPr lang="en-GB" sz="400">
                        <a:effectLst/>
                      </a:endParaRPr>
                    </a:p>
                    <a:p>
                      <a:pPr>
                        <a:lnSpc>
                          <a:spcPct val="115000"/>
                        </a:lnSpc>
                        <a:spcAft>
                          <a:spcPts val="0"/>
                        </a:spcAft>
                      </a:pPr>
                      <a:r>
                        <a:rPr lang="en-GB" sz="300">
                          <a:effectLst/>
                        </a:rPr>
                        <a:t>I can measure the perimeter of rectilinear shapes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81491325"/>
                  </a:ext>
                </a:extLst>
              </a:tr>
              <a:tr h="119215">
                <a:tc vMerge="1">
                  <a:txBody>
                    <a:bodyPr/>
                    <a:lstStyle/>
                    <a:p>
                      <a:endParaRPr lang="en-GB"/>
                    </a:p>
                  </a:txBody>
                  <a:tcPr/>
                </a:tc>
                <a:tc>
                  <a:txBody>
                    <a:bodyPr/>
                    <a:lstStyle/>
                    <a:p>
                      <a:pPr>
                        <a:lnSpc>
                          <a:spcPct val="115000"/>
                        </a:lnSpc>
                        <a:spcAft>
                          <a:spcPts val="0"/>
                        </a:spcAft>
                      </a:pPr>
                      <a:r>
                        <a:rPr lang="en-GB" sz="300">
                          <a:effectLst/>
                        </a:rPr>
                        <a:t>Time</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read, write and convert time between analogue, digital and 12/24 hour clocks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123245154"/>
                  </a:ext>
                </a:extLst>
              </a:tr>
              <a:tr h="59607">
                <a:tc vMerge="1">
                  <a:txBody>
                    <a:bodyPr/>
                    <a:lstStyle/>
                    <a:p>
                      <a:endParaRPr lang="en-GB"/>
                    </a:p>
                  </a:txBody>
                  <a:tcPr/>
                </a:tc>
                <a:tc>
                  <a:txBody>
                    <a:bodyPr/>
                    <a:lstStyle/>
                    <a:p>
                      <a:pPr>
                        <a:lnSpc>
                          <a:spcPct val="115000"/>
                        </a:lnSpc>
                        <a:spcAft>
                          <a:spcPts val="0"/>
                        </a:spcAft>
                      </a:pPr>
                      <a:r>
                        <a:rPr lang="en-GB" sz="300">
                          <a:effectLst/>
                        </a:rPr>
                        <a:t>Recording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173715628"/>
                  </a:ext>
                </a:extLst>
              </a:tr>
              <a:tr h="59607">
                <a:tc vMerge="1">
                  <a:txBody>
                    <a:bodyPr/>
                    <a:lstStyle/>
                    <a:p>
                      <a:endParaRPr lang="en-GB"/>
                    </a:p>
                  </a:txBody>
                  <a:tcPr/>
                </a:tc>
                <a:tc>
                  <a:txBody>
                    <a:bodyPr/>
                    <a:lstStyle/>
                    <a:p>
                      <a:pPr>
                        <a:lnSpc>
                          <a:spcPct val="115000"/>
                        </a:lnSpc>
                        <a:spcAft>
                          <a:spcPts val="0"/>
                        </a:spcAft>
                      </a:pPr>
                      <a:r>
                        <a:rPr lang="en-GB" sz="300">
                          <a:effectLst/>
                        </a:rPr>
                        <a:t>Money</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928644247"/>
                  </a:ext>
                </a:extLst>
              </a:tr>
              <a:tr h="119215">
                <a:tc vMerge="1">
                  <a:txBody>
                    <a:bodyPr/>
                    <a:lstStyle/>
                    <a:p>
                      <a:endParaRPr lang="en-GB"/>
                    </a:p>
                  </a:txBody>
                  <a:tcPr/>
                </a:tc>
                <a:tc>
                  <a:txBody>
                    <a:bodyPr/>
                    <a:lstStyle/>
                    <a:p>
                      <a:pPr>
                        <a:lnSpc>
                          <a:spcPct val="115000"/>
                        </a:lnSpc>
                        <a:spcAft>
                          <a:spcPts val="0"/>
                        </a:spcAft>
                      </a:pPr>
                      <a:r>
                        <a:rPr lang="en-GB" sz="300">
                          <a:effectLst/>
                        </a:rPr>
                        <a:t>Conversions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convert between different units of measure (e.g. m to km)</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883236103"/>
                  </a:ext>
                </a:extLst>
              </a:tr>
              <a:tr h="178822">
                <a:tc rowSpan="4">
                  <a:txBody>
                    <a:bodyPr/>
                    <a:lstStyle/>
                    <a:p>
                      <a:pPr marL="71755" marR="71755" algn="ctr">
                        <a:lnSpc>
                          <a:spcPct val="115000"/>
                        </a:lnSpc>
                        <a:spcAft>
                          <a:spcPts val="0"/>
                        </a:spcAft>
                      </a:pPr>
                      <a:r>
                        <a:rPr lang="en-GB" sz="300">
                          <a:effectLst/>
                        </a:rPr>
                        <a:t>SHAPE</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P, D &amp; M</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describe movements between positions using left/right and up/down</a:t>
                      </a:r>
                      <a:endParaRPr lang="en-GB" sz="400">
                        <a:effectLst/>
                      </a:endParaRPr>
                    </a:p>
                    <a:p>
                      <a:pPr>
                        <a:lnSpc>
                          <a:spcPct val="115000"/>
                        </a:lnSpc>
                        <a:spcAft>
                          <a:spcPts val="0"/>
                        </a:spcAft>
                      </a:pPr>
                      <a:r>
                        <a:rPr lang="en-GB" sz="300">
                          <a:effectLst/>
                        </a:rPr>
                        <a:t>I can identify the missing coordinates of a polygon</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1998340044"/>
                  </a:ext>
                </a:extLst>
              </a:tr>
              <a:tr h="238429">
                <a:tc vMerge="1">
                  <a:txBody>
                    <a:bodyPr/>
                    <a:lstStyle/>
                    <a:p>
                      <a:endParaRPr lang="en-GB"/>
                    </a:p>
                  </a:txBody>
                  <a:tcPr/>
                </a:tc>
                <a:tc>
                  <a:txBody>
                    <a:bodyPr/>
                    <a:lstStyle/>
                    <a:p>
                      <a:pPr>
                        <a:lnSpc>
                          <a:spcPct val="115000"/>
                        </a:lnSpc>
                        <a:spcAft>
                          <a:spcPts val="0"/>
                        </a:spcAft>
                      </a:pPr>
                      <a:r>
                        <a:rPr lang="en-GB" sz="300">
                          <a:effectLst/>
                        </a:rPr>
                        <a:t>2D</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identify and describe the properties of any 2D shapes</a:t>
                      </a:r>
                      <a:endParaRPr lang="en-GB" sz="400">
                        <a:effectLst/>
                      </a:endParaRPr>
                    </a:p>
                    <a:p>
                      <a:pPr>
                        <a:lnSpc>
                          <a:spcPct val="115000"/>
                        </a:lnSpc>
                        <a:spcAft>
                          <a:spcPts val="0"/>
                        </a:spcAft>
                      </a:pPr>
                      <a:r>
                        <a:rPr lang="en-GB" sz="300">
                          <a:effectLst/>
                        </a:rPr>
                        <a:t>I can compare and classify any 2D shape including quadrilaterals and triangles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40300265"/>
                  </a:ext>
                </a:extLst>
              </a:tr>
              <a:tr h="59607">
                <a:tc vMerge="1">
                  <a:txBody>
                    <a:bodyPr/>
                    <a:lstStyle/>
                    <a:p>
                      <a:endParaRPr lang="en-GB"/>
                    </a:p>
                  </a:txBody>
                  <a:tcPr/>
                </a:tc>
                <a:tc>
                  <a:txBody>
                    <a:bodyPr/>
                    <a:lstStyle/>
                    <a:p>
                      <a:pPr>
                        <a:lnSpc>
                          <a:spcPct val="115000"/>
                        </a:lnSpc>
                        <a:spcAft>
                          <a:spcPts val="0"/>
                        </a:spcAft>
                      </a:pPr>
                      <a:r>
                        <a:rPr lang="en-GB" sz="300">
                          <a:effectLst/>
                        </a:rPr>
                        <a:t>3D</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451658789"/>
                  </a:ext>
                </a:extLst>
              </a:tr>
              <a:tr h="59607">
                <a:tc vMerge="1">
                  <a:txBody>
                    <a:bodyPr/>
                    <a:lstStyle/>
                    <a:p>
                      <a:endParaRPr lang="en-GB"/>
                    </a:p>
                  </a:txBody>
                  <a:tcPr/>
                </a:tc>
                <a:tc>
                  <a:txBody>
                    <a:bodyPr/>
                    <a:lstStyle/>
                    <a:p>
                      <a:pPr>
                        <a:lnSpc>
                          <a:spcPct val="115000"/>
                        </a:lnSpc>
                        <a:spcAft>
                          <a:spcPts val="0"/>
                        </a:spcAft>
                      </a:pPr>
                      <a:r>
                        <a:rPr lang="en-GB" sz="300">
                          <a:effectLst/>
                        </a:rPr>
                        <a:t>Angles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Identify acute and obtuse angles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73300247"/>
                  </a:ext>
                </a:extLst>
              </a:tr>
              <a:tr h="59607">
                <a:tc rowSpan="2">
                  <a:txBody>
                    <a:bodyPr/>
                    <a:lstStyle/>
                    <a:p>
                      <a:pPr marL="71755" marR="71755" algn="ctr">
                        <a:lnSpc>
                          <a:spcPct val="115000"/>
                        </a:lnSpc>
                        <a:spcAft>
                          <a:spcPts val="0"/>
                        </a:spcAft>
                      </a:pPr>
                      <a:r>
                        <a:rPr lang="en-GB" sz="300">
                          <a:effectLst/>
                        </a:rPr>
                        <a:t>ALG</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Sequences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78042243"/>
                  </a:ext>
                </a:extLst>
              </a:tr>
              <a:tr h="119215">
                <a:tc vMerge="1">
                  <a:txBody>
                    <a:bodyPr/>
                    <a:lstStyle/>
                    <a:p>
                      <a:endParaRPr lang="en-GB"/>
                    </a:p>
                  </a:txBody>
                  <a:tcPr/>
                </a:tc>
                <a:tc>
                  <a:txBody>
                    <a:bodyPr/>
                    <a:lstStyle/>
                    <a:p>
                      <a:pPr>
                        <a:lnSpc>
                          <a:spcPct val="115000"/>
                        </a:lnSpc>
                        <a:spcAft>
                          <a:spcPts val="0"/>
                        </a:spcAft>
                      </a:pPr>
                      <a:r>
                        <a:rPr lang="en-GB" sz="300">
                          <a:effectLst/>
                        </a:rPr>
                        <a:t>Equations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solve suitable missing number problems including where the = sign is in different places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262349097"/>
                  </a:ext>
                </a:extLst>
              </a:tr>
              <a:tr h="59607">
                <a:tc rowSpan="3">
                  <a:txBody>
                    <a:bodyPr/>
                    <a:lstStyle/>
                    <a:p>
                      <a:pPr marL="71755" marR="71755" algn="ctr">
                        <a:lnSpc>
                          <a:spcPct val="115000"/>
                        </a:lnSpc>
                        <a:spcAft>
                          <a:spcPts val="0"/>
                        </a:spcAft>
                      </a:pPr>
                      <a:r>
                        <a:rPr lang="en-GB" sz="300">
                          <a:effectLst/>
                        </a:rPr>
                        <a:t>DATA</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vert="vert270" anchor="ctr"/>
                </a:tc>
                <a:tc>
                  <a:txBody>
                    <a:bodyPr/>
                    <a:lstStyle/>
                    <a:p>
                      <a:pPr>
                        <a:lnSpc>
                          <a:spcPct val="115000"/>
                        </a:lnSpc>
                        <a:spcAft>
                          <a:spcPts val="0"/>
                        </a:spcAft>
                      </a:pPr>
                      <a:r>
                        <a:rPr lang="en-GB" sz="300">
                          <a:effectLst/>
                        </a:rPr>
                        <a:t>Averages and range</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978516287"/>
                  </a:ext>
                </a:extLst>
              </a:tr>
              <a:tr h="178822">
                <a:tc vMerge="1">
                  <a:txBody>
                    <a:bodyPr/>
                    <a:lstStyle/>
                    <a:p>
                      <a:endParaRPr lang="en-GB"/>
                    </a:p>
                  </a:txBody>
                  <a:tcPr/>
                </a:tc>
                <a:tc>
                  <a:txBody>
                    <a:bodyPr/>
                    <a:lstStyle/>
                    <a:p>
                      <a:pPr>
                        <a:lnSpc>
                          <a:spcPct val="115000"/>
                        </a:lnSpc>
                        <a:spcAft>
                          <a:spcPts val="0"/>
                        </a:spcAft>
                      </a:pPr>
                      <a:r>
                        <a:rPr lang="en-GB" sz="300">
                          <a:effectLst/>
                        </a:rPr>
                        <a:t>Charts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interpret and present discrete and continuous data using appropriate graphical methods, including bar charts and time graphs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indent="457200">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indent="457200">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indent="457200">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197351810"/>
                  </a:ext>
                </a:extLst>
              </a:tr>
              <a:tr h="178822">
                <a:tc vMerge="1">
                  <a:txBody>
                    <a:bodyPr/>
                    <a:lstStyle/>
                    <a:p>
                      <a:endParaRPr lang="en-GB"/>
                    </a:p>
                  </a:txBody>
                  <a:tcPr/>
                </a:tc>
                <a:tc>
                  <a:txBody>
                    <a:bodyPr/>
                    <a:lstStyle/>
                    <a:p>
                      <a:pPr>
                        <a:lnSpc>
                          <a:spcPct val="115000"/>
                        </a:lnSpc>
                        <a:spcAft>
                          <a:spcPts val="0"/>
                        </a:spcAft>
                      </a:pPr>
                      <a:r>
                        <a:rPr lang="en-GB" sz="300">
                          <a:effectLst/>
                        </a:rPr>
                        <a:t>Contextual</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I can solve one and two step questions about data</a:t>
                      </a:r>
                      <a:endParaRPr lang="en-GB" sz="400">
                        <a:effectLst/>
                      </a:endParaRPr>
                    </a:p>
                    <a:p>
                      <a:pPr>
                        <a:lnSpc>
                          <a:spcPct val="115000"/>
                        </a:lnSpc>
                        <a:spcAft>
                          <a:spcPts val="0"/>
                        </a:spcAft>
                      </a:pPr>
                      <a:r>
                        <a:rPr lang="en-GB" sz="300">
                          <a:effectLst/>
                        </a:rPr>
                        <a:t>I can answer big questions using my data handling skills</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a:effectLst/>
                        </a:rPr>
                        <a:t> </a:t>
                      </a:r>
                      <a:endParaRPr lang="en-GB" sz="400">
                        <a:effectLst/>
                      </a:endParaRPr>
                    </a:p>
                    <a:p>
                      <a:pPr>
                        <a:lnSpc>
                          <a:spcPct val="115000"/>
                        </a:lnSpc>
                        <a:spcAft>
                          <a:spcPts val="0"/>
                        </a:spcAft>
                      </a:pPr>
                      <a:r>
                        <a:rPr lang="en-GB" sz="300">
                          <a:effectLst/>
                        </a:rPr>
                        <a:t> </a:t>
                      </a:r>
                      <a:endParaRPr lang="en-GB" sz="40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tc>
                  <a:txBody>
                    <a:bodyPr/>
                    <a:lstStyle/>
                    <a:p>
                      <a:pPr>
                        <a:lnSpc>
                          <a:spcPct val="115000"/>
                        </a:lnSpc>
                        <a:spcAft>
                          <a:spcPts val="0"/>
                        </a:spcAft>
                      </a:pPr>
                      <a:r>
                        <a:rPr lang="en-GB" sz="300" dirty="0">
                          <a:effectLst/>
                        </a:rPr>
                        <a:t> </a:t>
                      </a:r>
                      <a:endParaRPr lang="en-GB" sz="400" dirty="0">
                        <a:effectLst/>
                      </a:endParaRPr>
                    </a:p>
                    <a:p>
                      <a:pPr>
                        <a:lnSpc>
                          <a:spcPct val="115000"/>
                        </a:lnSpc>
                        <a:spcAft>
                          <a:spcPts val="0"/>
                        </a:spcAft>
                      </a:pPr>
                      <a:r>
                        <a:rPr lang="en-GB" sz="300" dirty="0">
                          <a:effectLst/>
                        </a:rPr>
                        <a:t> </a:t>
                      </a:r>
                      <a:endParaRPr lang="en-GB"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3325" marR="23325" marT="0" marB="0"/>
                </a:tc>
                <a:extLst>
                  <a:ext uri="{0D108BD9-81ED-4DB2-BD59-A6C34878D82A}">
                    <a16:rowId xmlns:a16="http://schemas.microsoft.com/office/drawing/2014/main" val="3874450504"/>
                  </a:ext>
                </a:extLst>
              </a:tr>
            </a:tbl>
          </a:graphicData>
        </a:graphic>
      </p:graphicFrame>
      <p:sp>
        <p:nvSpPr>
          <p:cNvPr id="9"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MATHS ASSESSMENT 2019/2020</a:t>
            </a:r>
            <a:endParaRPr kumimoji="0" lang="en-GB" altLang="en-US" sz="1100" b="0" i="0" u="none" strike="noStrike" cap="none" normalizeH="0" baseline="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1522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950C5-69D4-488F-81BF-10D077CB88F2}"/>
              </a:ext>
            </a:extLst>
          </p:cNvPr>
          <p:cNvSpPr>
            <a:spLocks noGrp="1"/>
          </p:cNvSpPr>
          <p:nvPr>
            <p:ph type="title"/>
          </p:nvPr>
        </p:nvSpPr>
        <p:spPr/>
        <p:txBody>
          <a:bodyPr/>
          <a:lstStyle/>
          <a:p>
            <a:pPr algn="ctr"/>
            <a:r>
              <a:rPr lang="en-GB" dirty="0"/>
              <a:t>Next Steps</a:t>
            </a:r>
          </a:p>
        </p:txBody>
      </p:sp>
      <p:sp>
        <p:nvSpPr>
          <p:cNvPr id="3" name="Content Placeholder 2">
            <a:extLst>
              <a:ext uri="{FF2B5EF4-FFF2-40B4-BE49-F238E27FC236}">
                <a16:creationId xmlns:a16="http://schemas.microsoft.com/office/drawing/2014/main" id="{3EE63F99-E2FD-4B27-843A-F4FC9CFB6C28}"/>
              </a:ext>
            </a:extLst>
          </p:cNvPr>
          <p:cNvSpPr>
            <a:spLocks noGrp="1"/>
          </p:cNvSpPr>
          <p:nvPr>
            <p:ph idx="1"/>
          </p:nvPr>
        </p:nvSpPr>
        <p:spPr/>
        <p:txBody>
          <a:bodyPr/>
          <a:lstStyle/>
          <a:p>
            <a:pPr algn="ctr"/>
            <a:endParaRPr lang="en-GB" dirty="0"/>
          </a:p>
          <a:p>
            <a:pPr algn="ctr"/>
            <a:r>
              <a:rPr lang="en-GB" dirty="0"/>
              <a:t>Impact of Covid - Reviewing and adapting progression of skills </a:t>
            </a:r>
            <a:endParaRPr lang="en-GB" dirty="0" smtClean="0"/>
          </a:p>
          <a:p>
            <a:pPr algn="ctr"/>
            <a:r>
              <a:rPr lang="en-GB" dirty="0"/>
              <a:t>Further baking in of key objectives for all children throughout the </a:t>
            </a:r>
            <a:r>
              <a:rPr lang="en-GB" dirty="0" smtClean="0"/>
              <a:t>school- particularly booster groups</a:t>
            </a:r>
            <a:endParaRPr lang="en-GB" dirty="0"/>
          </a:p>
          <a:p>
            <a:pPr algn="ctr"/>
            <a:r>
              <a:rPr lang="en-GB" dirty="0" smtClean="0"/>
              <a:t>Further embedding and evaluation of Challenge, Explanation, Modelling, Practice, Feedback, Questioning </a:t>
            </a:r>
            <a:endParaRPr lang="en-GB" dirty="0"/>
          </a:p>
          <a:p>
            <a:pPr algn="ctr"/>
            <a:r>
              <a:rPr lang="en-GB" dirty="0"/>
              <a:t>Assessment of Subject areas </a:t>
            </a:r>
            <a:r>
              <a:rPr lang="en-GB" dirty="0" smtClean="0"/>
              <a:t>–standardisation of teacher practice.</a:t>
            </a:r>
          </a:p>
          <a:p>
            <a:pPr marL="0" indent="0" algn="ctr">
              <a:buNone/>
            </a:pPr>
            <a:endParaRPr lang="en-GB" dirty="0" smtClean="0"/>
          </a:p>
          <a:p>
            <a:pPr algn="ctr"/>
            <a:endParaRPr lang="en-GB" dirty="0"/>
          </a:p>
        </p:txBody>
      </p:sp>
    </p:spTree>
    <p:extLst>
      <p:ext uri="{BB962C8B-B14F-4D97-AF65-F5344CB8AC3E}">
        <p14:creationId xmlns:p14="http://schemas.microsoft.com/office/powerpoint/2010/main" val="476801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p:txBody>
          <a:bodyPr/>
          <a:lstStyle/>
          <a:p>
            <a:r>
              <a:rPr lang="en-US" b="1" dirty="0"/>
              <a:t>Intent</a:t>
            </a:r>
            <a:r>
              <a:rPr lang="en-US" dirty="0"/>
              <a:t> – to deliver the school’s </a:t>
            </a:r>
            <a:r>
              <a:rPr lang="en-US" dirty="0" smtClean="0"/>
              <a:t>vision</a:t>
            </a:r>
            <a:endParaRPr lang="en-US" dirty="0"/>
          </a:p>
        </p:txBody>
      </p:sp>
      <p:sp>
        <p:nvSpPr>
          <p:cNvPr id="3" name="Subtitle 2">
            <a:extLst>
              <a:ext uri="{FF2B5EF4-FFF2-40B4-BE49-F238E27FC236}">
                <a16:creationId xmlns:a16="http://schemas.microsoft.com/office/drawing/2014/main" id="{C4228D4F-EF31-D348-92F8-C49C2749A7D7}"/>
              </a:ext>
            </a:extLst>
          </p:cNvPr>
          <p:cNvSpPr>
            <a:spLocks noGrp="1"/>
          </p:cNvSpPr>
          <p:nvPr>
            <p:ph type="subTitle" idx="1"/>
          </p:nvPr>
        </p:nvSpPr>
        <p:spPr/>
        <p:txBody>
          <a:bodyPr>
            <a:normAutofit fontScale="77500" lnSpcReduction="20000"/>
          </a:bodyPr>
          <a:lstStyle/>
          <a:p>
            <a:r>
              <a:rPr lang="en-GB" dirty="0"/>
              <a:t>Our intent is to enable our children to develop the strength and capacity of their minds and bodies to grow and develop so they can use resilience, reciprocity, resourcefulness and reflection to overcome difficulties and challenges. In this way, we aim for our children to make the most of their abilities and opportunities. Our school community strives to encourage all children to participate, succeed and be proud of their achievements.</a:t>
            </a:r>
          </a:p>
          <a:p>
            <a:r>
              <a:rPr lang="en-GB" dirty="0"/>
              <a:t>We actively promote British values and prepare our children to become role models, thus preparing them for life in modern Britain.</a:t>
            </a:r>
          </a:p>
          <a:p>
            <a:endParaRPr lang="en-US" sz="11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Tree>
    <p:extLst>
      <p:ext uri="{BB962C8B-B14F-4D97-AF65-F5344CB8AC3E}">
        <p14:creationId xmlns:p14="http://schemas.microsoft.com/office/powerpoint/2010/main" val="1498176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a:xfrm>
            <a:off x="1808076" y="1235243"/>
            <a:ext cx="9144000" cy="4090736"/>
          </a:xfrm>
        </p:spPr>
        <p:txBody>
          <a:bodyPr>
            <a:normAutofit fontScale="90000"/>
          </a:bodyPr>
          <a:lstStyle/>
          <a:p>
            <a:r>
              <a:rPr lang="en-US" dirty="0" smtClean="0"/>
              <a:t/>
            </a:r>
            <a:br>
              <a:rPr lang="en-US" dirty="0" smtClean="0"/>
            </a:br>
            <a:r>
              <a:rPr lang="en-US" dirty="0"/>
              <a:t/>
            </a:r>
            <a:br>
              <a:rPr lang="en-US" dirty="0"/>
            </a:br>
            <a:r>
              <a:rPr lang="en-US" dirty="0" smtClean="0"/>
              <a:t>How </a:t>
            </a:r>
            <a:r>
              <a:rPr lang="en-US" dirty="0"/>
              <a:t>is it put together</a:t>
            </a:r>
            <a:r>
              <a:rPr lang="en-US" dirty="0" smtClean="0"/>
              <a:t>?</a:t>
            </a:r>
            <a:br>
              <a:rPr lang="en-US" dirty="0" smtClean="0"/>
            </a:br>
            <a:r>
              <a:rPr lang="en-US" dirty="0"/>
              <a:t/>
            </a:r>
            <a:br>
              <a:rPr lang="en-US" dirty="0"/>
            </a:br>
            <a:r>
              <a:rPr lang="en-US" dirty="0" smtClean="0"/>
              <a:t>Creative Topics</a:t>
            </a:r>
            <a:r>
              <a:rPr lang="en-US" dirty="0"/>
              <a:t/>
            </a:r>
            <a:br>
              <a:rPr lang="en-US" dirty="0"/>
            </a:br>
            <a:r>
              <a:rPr lang="en-US" sz="4000" dirty="0"/>
              <a:t>l</a:t>
            </a:r>
            <a:r>
              <a:rPr lang="en-US" sz="4000" dirty="0" smtClean="0"/>
              <a:t>ed </a:t>
            </a:r>
            <a:r>
              <a:rPr lang="en-US" sz="4000" dirty="0"/>
              <a:t>by </a:t>
            </a:r>
            <a:r>
              <a:rPr lang="en-US" sz="4000" dirty="0" smtClean="0"/>
              <a:t>exciting texts </a:t>
            </a:r>
            <a:r>
              <a:rPr lang="en-US" sz="4000" dirty="0"/>
              <a:t>and integrated themes which draw learning together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Tree>
    <p:extLst>
      <p:ext uri="{BB962C8B-B14F-4D97-AF65-F5344CB8AC3E}">
        <p14:creationId xmlns:p14="http://schemas.microsoft.com/office/powerpoint/2010/main" val="2803693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p:txBody>
          <a:bodyPr>
            <a:normAutofit/>
          </a:bodyPr>
          <a:lstStyle/>
          <a:p>
            <a:r>
              <a:rPr lang="en-US" dirty="0"/>
              <a:t/>
            </a:r>
            <a:br>
              <a:rPr lang="en-US" dirty="0"/>
            </a:br>
            <a:endParaRPr lang="en-US" dirty="0"/>
          </a:p>
        </p:txBody>
      </p:sp>
      <p:sp>
        <p:nvSpPr>
          <p:cNvPr id="3" name="Subtitle 2">
            <a:extLst>
              <a:ext uri="{FF2B5EF4-FFF2-40B4-BE49-F238E27FC236}">
                <a16:creationId xmlns:a16="http://schemas.microsoft.com/office/drawing/2014/main" id="{C4228D4F-EF31-D348-92F8-C49C2749A7D7}"/>
              </a:ext>
            </a:extLst>
          </p:cNvPr>
          <p:cNvSpPr>
            <a:spLocks noGrp="1"/>
          </p:cNvSpPr>
          <p:nvPr>
            <p:ph type="subTitle" idx="1"/>
          </p:nvPr>
        </p:nvSpPr>
        <p:spPr>
          <a:xfrm>
            <a:off x="1676400" y="2743325"/>
            <a:ext cx="9144000" cy="1655762"/>
          </a:xfrm>
        </p:spPr>
        <p:txBody>
          <a:bodyPr>
            <a:normAutofit/>
          </a:bodyPr>
          <a:lstStyle/>
          <a:p>
            <a:r>
              <a:rPr lang="en-US" sz="4800" dirty="0" smtClean="0"/>
              <a:t>Reading, Story telling and talk for writing at the heart of each topic.</a:t>
            </a:r>
            <a:endParaRPr lang="en-US" sz="4800" dirty="0"/>
          </a:p>
          <a:p>
            <a:endParaRPr lang="en-US" sz="4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Tree>
    <p:extLst>
      <p:ext uri="{BB962C8B-B14F-4D97-AF65-F5344CB8AC3E}">
        <p14:creationId xmlns:p14="http://schemas.microsoft.com/office/powerpoint/2010/main" val="3708256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IMPLEMENTATION</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Six principles to support great teaching and learning (Jo Payne and Mel Scott- Making every Primary Lesson Count)</a:t>
            </a:r>
          </a:p>
          <a:p>
            <a:pPr marL="0" indent="0">
              <a:buNone/>
            </a:pPr>
            <a:endParaRPr lang="en-GB" dirty="0"/>
          </a:p>
          <a:p>
            <a:pPr>
              <a:buFont typeface="Wingdings" panose="05000000000000000000" pitchFamily="2" charset="2"/>
              <a:buChar char="v"/>
            </a:pPr>
            <a:r>
              <a:rPr lang="en-GB" dirty="0" smtClean="0"/>
              <a:t>Challenge</a:t>
            </a:r>
          </a:p>
          <a:p>
            <a:pPr>
              <a:buFont typeface="Wingdings" panose="05000000000000000000" pitchFamily="2" charset="2"/>
              <a:buChar char="v"/>
            </a:pPr>
            <a:r>
              <a:rPr lang="en-GB" dirty="0" smtClean="0"/>
              <a:t>Explanation</a:t>
            </a:r>
          </a:p>
          <a:p>
            <a:pPr>
              <a:buFont typeface="Wingdings" panose="05000000000000000000" pitchFamily="2" charset="2"/>
              <a:buChar char="v"/>
            </a:pPr>
            <a:r>
              <a:rPr lang="en-GB" dirty="0" smtClean="0"/>
              <a:t>Modelling</a:t>
            </a:r>
          </a:p>
          <a:p>
            <a:pPr>
              <a:buFont typeface="Wingdings" panose="05000000000000000000" pitchFamily="2" charset="2"/>
              <a:buChar char="v"/>
            </a:pPr>
            <a:r>
              <a:rPr lang="en-GB" dirty="0" smtClean="0"/>
              <a:t>Practice</a:t>
            </a:r>
          </a:p>
          <a:p>
            <a:pPr>
              <a:buFont typeface="Wingdings" panose="05000000000000000000" pitchFamily="2" charset="2"/>
              <a:buChar char="v"/>
            </a:pPr>
            <a:r>
              <a:rPr lang="en-GB" dirty="0" smtClean="0"/>
              <a:t>Feedback</a:t>
            </a:r>
          </a:p>
          <a:p>
            <a:pPr>
              <a:buFont typeface="Wingdings" panose="05000000000000000000" pitchFamily="2" charset="2"/>
              <a:buChar char="v"/>
            </a:pPr>
            <a:r>
              <a:rPr lang="en-GB" dirty="0" smtClean="0"/>
              <a:t>Questioning</a:t>
            </a:r>
            <a:endParaRPr lang="en-GB" dirty="0"/>
          </a:p>
        </p:txBody>
      </p:sp>
    </p:spTree>
    <p:extLst>
      <p:ext uri="{BB962C8B-B14F-4D97-AF65-F5344CB8AC3E}">
        <p14:creationId xmlns:p14="http://schemas.microsoft.com/office/powerpoint/2010/main" val="1993105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a:xfrm>
            <a:off x="1523999" y="1473199"/>
            <a:ext cx="9144000" cy="3885451"/>
          </a:xfrm>
        </p:spPr>
        <p:txBody>
          <a:bodyPr>
            <a:normAutofit fontScale="90000"/>
          </a:bodyPr>
          <a:lstStyle/>
          <a:p>
            <a:pPr algn="l"/>
            <a:r>
              <a:rPr lang="en-US" sz="4000" dirty="0" smtClean="0"/>
              <a:t>The ability to read through decoding words is a key priority with a focus on phonics until expertise is achieved. However, equal to this is the understanding of texts relating to all areas of the curriculum and the use of models  from reading for children to create their own writing</a:t>
            </a:r>
            <a:r>
              <a:rPr lang="en-US" sz="5300" dirty="0" smtClean="0"/>
              <a:t>. </a:t>
            </a:r>
            <a:endParaRPr lang="en-US" sz="53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Tree>
    <p:extLst>
      <p:ext uri="{BB962C8B-B14F-4D97-AF65-F5344CB8AC3E}">
        <p14:creationId xmlns:p14="http://schemas.microsoft.com/office/powerpoint/2010/main" val="528841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a:xfrm>
            <a:off x="1711094" y="2003229"/>
            <a:ext cx="9144000" cy="6192982"/>
          </a:xfrm>
        </p:spPr>
        <p:txBody>
          <a:bodyPr>
            <a:normAutofit fontScale="90000"/>
          </a:bodyPr>
          <a:lstStyle/>
          <a:p>
            <a:r>
              <a:rPr lang="en-US" dirty="0" smtClean="0"/>
              <a:t/>
            </a:r>
            <a:br>
              <a:rPr lang="en-US" dirty="0" smtClean="0"/>
            </a:br>
            <a:r>
              <a:rPr lang="en-US" dirty="0"/>
              <a:t/>
            </a:r>
            <a:br>
              <a:rPr lang="en-US" dirty="0"/>
            </a:br>
            <a:r>
              <a:rPr lang="en-US" b="1" dirty="0" smtClean="0"/>
              <a:t>Mathematics</a:t>
            </a:r>
            <a:r>
              <a:rPr lang="en-US" dirty="0" smtClean="0"/>
              <a:t/>
            </a:r>
            <a:br>
              <a:rPr lang="en-US" dirty="0" smtClean="0"/>
            </a:br>
            <a:r>
              <a:rPr lang="en-US" sz="4900" dirty="0" smtClean="0"/>
              <a:t>Another key priority with mastery learning at its heart.</a:t>
            </a:r>
            <a:br>
              <a:rPr lang="en-US" sz="4900" dirty="0" smtClean="0"/>
            </a:br>
            <a:r>
              <a:rPr lang="en-US" sz="4900" dirty="0" smtClean="0"/>
              <a:t>May be taught as part of a topic or separately.</a:t>
            </a:r>
            <a:br>
              <a:rPr lang="en-US" sz="4900" dirty="0" smtClean="0"/>
            </a:br>
            <a:r>
              <a:rPr lang="en-US" sz="4900" dirty="0" smtClean="0"/>
              <a:t>Concrete/ Pictorial/ Abstract</a:t>
            </a: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Tree>
    <p:extLst>
      <p:ext uri="{BB962C8B-B14F-4D97-AF65-F5344CB8AC3E}">
        <p14:creationId xmlns:p14="http://schemas.microsoft.com/office/powerpoint/2010/main" val="198944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B42-7A80-5C4C-8B02-C579247DAC02}"/>
              </a:ext>
            </a:extLst>
          </p:cNvPr>
          <p:cNvSpPr>
            <a:spLocks noGrp="1"/>
          </p:cNvSpPr>
          <p:nvPr>
            <p:ph type="ctrTitle"/>
          </p:nvPr>
        </p:nvSpPr>
        <p:spPr>
          <a:xfrm>
            <a:off x="1551709" y="1399454"/>
            <a:ext cx="9144000" cy="2387600"/>
          </a:xfrm>
        </p:spPr>
        <p:txBody>
          <a:bodyPr/>
          <a:lstStyle/>
          <a:p>
            <a:r>
              <a:rPr lang="en-US" dirty="0" smtClean="0"/>
              <a:t>Philosophy for Children</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03" y="433287"/>
            <a:ext cx="956793" cy="1286078"/>
          </a:xfrm>
          <a:prstGeom prst="rect">
            <a:avLst/>
          </a:prstGeom>
        </p:spPr>
      </p:pic>
      <p:sp>
        <p:nvSpPr>
          <p:cNvPr id="3" name="Rectangle 2"/>
          <p:cNvSpPr/>
          <p:nvPr/>
        </p:nvSpPr>
        <p:spPr>
          <a:xfrm>
            <a:off x="3048000" y="4095452"/>
            <a:ext cx="6096000" cy="646331"/>
          </a:xfrm>
          <a:prstGeom prst="rect">
            <a:avLst/>
          </a:prstGeom>
        </p:spPr>
        <p:txBody>
          <a:bodyPr>
            <a:spAutoFit/>
          </a:bodyPr>
          <a:lstStyle/>
          <a:p>
            <a:r>
              <a:rPr lang="en-GB" b="1" dirty="0">
                <a:latin typeface="Calibri" panose="020F0502020204030204" pitchFamily="34" charset="0"/>
                <a:ea typeface="Calibri" panose="020F0502020204030204" pitchFamily="34" charset="0"/>
                <a:cs typeface="Times New Roman" panose="02020603050405020304" pitchFamily="18" charset="0"/>
              </a:rPr>
              <a:t> </a:t>
            </a:r>
            <a:r>
              <a:rPr lang="en-GB" b="1" dirty="0" smtClean="0">
                <a:latin typeface="Calibri" panose="020F0502020204030204" pitchFamily="34" charset="0"/>
                <a:ea typeface="Calibri" panose="020F0502020204030204" pitchFamily="34" charset="0"/>
                <a:cs typeface="Times New Roman" panose="02020603050405020304" pitchFamily="18" charset="0"/>
              </a:rPr>
              <a:t>A greater depth of learning is developed through </a:t>
            </a:r>
            <a:r>
              <a:rPr lang="en-GB" b="1" dirty="0">
                <a:latin typeface="Calibri" panose="020F0502020204030204" pitchFamily="34" charset="0"/>
                <a:ea typeface="Calibri" panose="020F0502020204030204" pitchFamily="34" charset="0"/>
                <a:cs typeface="Times New Roman" panose="02020603050405020304" pitchFamily="18" charset="0"/>
              </a:rPr>
              <a:t>philosophy and higher order thinking in all or some areas</a:t>
            </a:r>
            <a:endParaRPr lang="en-GB" dirty="0"/>
          </a:p>
        </p:txBody>
      </p:sp>
    </p:spTree>
    <p:extLst>
      <p:ext uri="{BB962C8B-B14F-4D97-AF65-F5344CB8AC3E}">
        <p14:creationId xmlns:p14="http://schemas.microsoft.com/office/powerpoint/2010/main" val="1905075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95901760"/>
              </p:ext>
            </p:extLst>
          </p:nvPr>
        </p:nvGraphicFramePr>
        <p:xfrm>
          <a:off x="1884512" y="1032932"/>
          <a:ext cx="9000490" cy="3857096"/>
        </p:xfrm>
        <a:graphic>
          <a:graphicData uri="http://schemas.openxmlformats.org/drawingml/2006/table">
            <a:tbl>
              <a:tblPr firstRow="1" firstCol="1" bandRow="1">
                <a:tableStyleId>{5C22544A-7EE6-4342-B048-85BDC9FD1C3A}</a:tableStyleId>
              </a:tblPr>
              <a:tblGrid>
                <a:gridCol w="711031">
                  <a:extLst>
                    <a:ext uri="{9D8B030D-6E8A-4147-A177-3AD203B41FA5}">
                      <a16:colId xmlns:a16="http://schemas.microsoft.com/office/drawing/2014/main" val="1267341458"/>
                    </a:ext>
                  </a:extLst>
                </a:gridCol>
                <a:gridCol w="1643436">
                  <a:extLst>
                    <a:ext uri="{9D8B030D-6E8A-4147-A177-3AD203B41FA5}">
                      <a16:colId xmlns:a16="http://schemas.microsoft.com/office/drawing/2014/main" val="239321285"/>
                    </a:ext>
                  </a:extLst>
                </a:gridCol>
                <a:gridCol w="111453">
                  <a:extLst>
                    <a:ext uri="{9D8B030D-6E8A-4147-A177-3AD203B41FA5}">
                      <a16:colId xmlns:a16="http://schemas.microsoft.com/office/drawing/2014/main" val="1297794931"/>
                    </a:ext>
                  </a:extLst>
                </a:gridCol>
                <a:gridCol w="1293355">
                  <a:extLst>
                    <a:ext uri="{9D8B030D-6E8A-4147-A177-3AD203B41FA5}">
                      <a16:colId xmlns:a16="http://schemas.microsoft.com/office/drawing/2014/main" val="3128690551"/>
                    </a:ext>
                  </a:extLst>
                </a:gridCol>
                <a:gridCol w="1253886">
                  <a:extLst>
                    <a:ext uri="{9D8B030D-6E8A-4147-A177-3AD203B41FA5}">
                      <a16:colId xmlns:a16="http://schemas.microsoft.com/office/drawing/2014/main" val="3541038141"/>
                    </a:ext>
                  </a:extLst>
                </a:gridCol>
                <a:gridCol w="1214415">
                  <a:extLst>
                    <a:ext uri="{9D8B030D-6E8A-4147-A177-3AD203B41FA5}">
                      <a16:colId xmlns:a16="http://schemas.microsoft.com/office/drawing/2014/main" val="956673971"/>
                    </a:ext>
                  </a:extLst>
                </a:gridCol>
                <a:gridCol w="1241873">
                  <a:extLst>
                    <a:ext uri="{9D8B030D-6E8A-4147-A177-3AD203B41FA5}">
                      <a16:colId xmlns:a16="http://schemas.microsoft.com/office/drawing/2014/main" val="2450271985"/>
                    </a:ext>
                  </a:extLst>
                </a:gridCol>
                <a:gridCol w="111453">
                  <a:extLst>
                    <a:ext uri="{9D8B030D-6E8A-4147-A177-3AD203B41FA5}">
                      <a16:colId xmlns:a16="http://schemas.microsoft.com/office/drawing/2014/main" val="191371301"/>
                    </a:ext>
                  </a:extLst>
                </a:gridCol>
                <a:gridCol w="111453">
                  <a:extLst>
                    <a:ext uri="{9D8B030D-6E8A-4147-A177-3AD203B41FA5}">
                      <a16:colId xmlns:a16="http://schemas.microsoft.com/office/drawing/2014/main" val="2343437342"/>
                    </a:ext>
                  </a:extLst>
                </a:gridCol>
                <a:gridCol w="111453">
                  <a:extLst>
                    <a:ext uri="{9D8B030D-6E8A-4147-A177-3AD203B41FA5}">
                      <a16:colId xmlns:a16="http://schemas.microsoft.com/office/drawing/2014/main" val="1219915519"/>
                    </a:ext>
                  </a:extLst>
                </a:gridCol>
                <a:gridCol w="1196682">
                  <a:extLst>
                    <a:ext uri="{9D8B030D-6E8A-4147-A177-3AD203B41FA5}">
                      <a16:colId xmlns:a16="http://schemas.microsoft.com/office/drawing/2014/main" val="2710204038"/>
                    </a:ext>
                  </a:extLst>
                </a:gridCol>
              </a:tblGrid>
              <a:tr h="150995">
                <a:tc>
                  <a:txBody>
                    <a:bodyPr/>
                    <a:lstStyle/>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3">
                  <a:txBody>
                    <a:bodyPr/>
                    <a:lstStyle/>
                    <a:p>
                      <a:pPr algn="ctr">
                        <a:lnSpc>
                          <a:spcPct val="115000"/>
                        </a:lnSpc>
                        <a:spcAft>
                          <a:spcPts val="0"/>
                        </a:spcAft>
                      </a:pPr>
                      <a:r>
                        <a:rPr lang="en-GB" sz="500">
                          <a:effectLst/>
                        </a:rPr>
                        <a:t>Term 1 and 2</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gridSpan="2">
                  <a:txBody>
                    <a:bodyPr/>
                    <a:lstStyle/>
                    <a:p>
                      <a:pPr algn="ctr">
                        <a:lnSpc>
                          <a:spcPct val="115000"/>
                        </a:lnSpc>
                        <a:spcAft>
                          <a:spcPts val="0"/>
                        </a:spcAft>
                      </a:pPr>
                      <a:r>
                        <a:rPr lang="en-GB" sz="500">
                          <a:effectLst/>
                        </a:rPr>
                        <a:t>Term 3 and 4</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5">
                  <a:txBody>
                    <a:bodyPr/>
                    <a:lstStyle/>
                    <a:p>
                      <a:pPr algn="ctr">
                        <a:lnSpc>
                          <a:spcPct val="115000"/>
                        </a:lnSpc>
                        <a:spcAft>
                          <a:spcPts val="0"/>
                        </a:spcAft>
                      </a:pPr>
                      <a:r>
                        <a:rPr lang="en-GB" sz="500">
                          <a:effectLst/>
                        </a:rPr>
                        <a:t>Term 5 and 6</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56368709"/>
                  </a:ext>
                </a:extLst>
              </a:tr>
              <a:tr h="603979">
                <a:tc>
                  <a:txBody>
                    <a:bodyPr/>
                    <a:lstStyle/>
                    <a:p>
                      <a:pPr>
                        <a:lnSpc>
                          <a:spcPct val="115000"/>
                        </a:lnSpc>
                        <a:spcAft>
                          <a:spcPts val="0"/>
                        </a:spcAft>
                      </a:pPr>
                      <a:r>
                        <a:rPr lang="en-GB" sz="500">
                          <a:effectLst/>
                        </a:rPr>
                        <a:t>Reception</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Traditional Tales </a:t>
                      </a:r>
                    </a:p>
                    <a:p>
                      <a:pPr algn="ctr">
                        <a:lnSpc>
                          <a:spcPct val="115000"/>
                        </a:lnSpc>
                        <a:spcAft>
                          <a:spcPts val="0"/>
                        </a:spcAft>
                      </a:pPr>
                      <a:r>
                        <a:rPr lang="en-GB" sz="500">
                          <a:effectLst/>
                        </a:rPr>
                        <a:t>Farm Focus</a:t>
                      </a:r>
                    </a:p>
                    <a:p>
                      <a:pPr>
                        <a:lnSpc>
                          <a:spcPct val="115000"/>
                        </a:lnSpc>
                        <a:spcAft>
                          <a:spcPts val="0"/>
                        </a:spcAft>
                      </a:pPr>
                      <a:r>
                        <a:rPr lang="en-GB" sz="500">
                          <a:effectLst/>
                        </a:rPr>
                        <a:t>The Little Red Hen</a:t>
                      </a:r>
                    </a:p>
                    <a:p>
                      <a:pPr>
                        <a:lnSpc>
                          <a:spcPct val="115000"/>
                        </a:lnSpc>
                        <a:spcAft>
                          <a:spcPts val="0"/>
                        </a:spcAft>
                      </a:pPr>
                      <a:r>
                        <a:rPr lang="en-GB" sz="500">
                          <a:effectLst/>
                        </a:rPr>
                        <a:t>Rosie’s Walk</a:t>
                      </a:r>
                    </a:p>
                    <a:p>
                      <a:pPr>
                        <a:lnSpc>
                          <a:spcPct val="115000"/>
                        </a:lnSpc>
                        <a:spcAft>
                          <a:spcPts val="0"/>
                        </a:spcAft>
                      </a:pPr>
                      <a:r>
                        <a:rPr lang="en-GB" sz="500">
                          <a:effectLst/>
                        </a:rPr>
                        <a:t>Billy Goats Gruff</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Fairy Tale Castles and Festivals</a:t>
                      </a:r>
                    </a:p>
                    <a:p>
                      <a:pPr algn="ctr">
                        <a:lnSpc>
                          <a:spcPct val="115000"/>
                        </a:lnSpc>
                        <a:spcAft>
                          <a:spcPts val="0"/>
                        </a:spcAft>
                      </a:pPr>
                      <a:r>
                        <a:rPr lang="en-GB" sz="500">
                          <a:effectLst/>
                        </a:rPr>
                        <a:t>Cinderella</a:t>
                      </a:r>
                    </a:p>
                    <a:p>
                      <a:pPr algn="ctr">
                        <a:lnSpc>
                          <a:spcPct val="115000"/>
                        </a:lnSpc>
                        <a:spcAft>
                          <a:spcPts val="0"/>
                        </a:spcAft>
                      </a:pPr>
                      <a:r>
                        <a:rPr lang="en-GB" sz="500">
                          <a:effectLst/>
                        </a:rPr>
                        <a:t>Nativity story</a:t>
                      </a:r>
                    </a:p>
                    <a:p>
                      <a:pPr algn="ctr">
                        <a:lnSpc>
                          <a:spcPct val="115000"/>
                        </a:lnSpc>
                        <a:spcAft>
                          <a:spcPts val="0"/>
                        </a:spcAft>
                      </a:pPr>
                      <a:r>
                        <a:rPr lang="en-GB" sz="500">
                          <a:effectLst/>
                        </a:rPr>
                        <a:t> </a:t>
                      </a:r>
                    </a:p>
                    <a:p>
                      <a:pPr>
                        <a:lnSpc>
                          <a:spcPct val="115000"/>
                        </a:lnSpc>
                        <a:spcAft>
                          <a:spcPts val="0"/>
                        </a:spcAft>
                      </a:pPr>
                      <a:r>
                        <a:rPr lang="en-GB" sz="500">
                          <a:effectLst/>
                        </a:rPr>
                        <a:t> </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a:txBody>
                    <a:bodyPr/>
                    <a:lstStyle/>
                    <a:p>
                      <a:pPr algn="ctr">
                        <a:lnSpc>
                          <a:spcPct val="115000"/>
                        </a:lnSpc>
                        <a:spcAft>
                          <a:spcPts val="0"/>
                        </a:spcAft>
                      </a:pPr>
                      <a:r>
                        <a:rPr lang="en-GB" sz="500" dirty="0">
                          <a:effectLst/>
                        </a:rPr>
                        <a:t>Weather and Opposites</a:t>
                      </a:r>
                    </a:p>
                    <a:p>
                      <a:pPr algn="ctr">
                        <a:lnSpc>
                          <a:spcPct val="115000"/>
                        </a:lnSpc>
                        <a:spcAft>
                          <a:spcPts val="0"/>
                        </a:spcAft>
                      </a:pPr>
                      <a:r>
                        <a:rPr lang="en-GB" sz="500" dirty="0">
                          <a:effectLst/>
                        </a:rPr>
                        <a:t>Elmer</a:t>
                      </a:r>
                    </a:p>
                    <a:p>
                      <a:pPr algn="ctr">
                        <a:lnSpc>
                          <a:spcPct val="115000"/>
                        </a:lnSpc>
                        <a:spcAft>
                          <a:spcPts val="0"/>
                        </a:spcAft>
                      </a:pPr>
                      <a:r>
                        <a:rPr lang="en-GB" sz="500" dirty="0">
                          <a:effectLst/>
                        </a:rPr>
                        <a:t>The three Penguins</a:t>
                      </a:r>
                    </a:p>
                    <a:p>
                      <a:pPr algn="ctr">
                        <a:lnSpc>
                          <a:spcPct val="115000"/>
                        </a:lnSpc>
                        <a:spcAft>
                          <a:spcPts val="0"/>
                        </a:spcAft>
                      </a:pPr>
                      <a:r>
                        <a:rPr lang="en-GB" sz="500" dirty="0">
                          <a:effectLst/>
                        </a:rPr>
                        <a:t> </a:t>
                      </a: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Growth and New Life</a:t>
                      </a:r>
                    </a:p>
                    <a:p>
                      <a:pPr algn="ctr">
                        <a:lnSpc>
                          <a:spcPct val="115000"/>
                        </a:lnSpc>
                        <a:spcAft>
                          <a:spcPts val="0"/>
                        </a:spcAft>
                      </a:pPr>
                      <a:r>
                        <a:rPr lang="en-GB" sz="500">
                          <a:effectLst/>
                        </a:rPr>
                        <a:t> </a:t>
                      </a:r>
                    </a:p>
                    <a:p>
                      <a:pPr algn="ctr">
                        <a:lnSpc>
                          <a:spcPct val="115000"/>
                        </a:lnSpc>
                        <a:spcAft>
                          <a:spcPts val="0"/>
                        </a:spcAft>
                      </a:pPr>
                      <a:r>
                        <a:rPr lang="en-GB" sz="500">
                          <a:effectLst/>
                        </a:rPr>
                        <a:t>Jack and the Beanstalk</a:t>
                      </a:r>
                    </a:p>
                    <a:p>
                      <a:pPr algn="ctr">
                        <a:lnSpc>
                          <a:spcPct val="115000"/>
                        </a:lnSpc>
                        <a:spcAft>
                          <a:spcPts val="0"/>
                        </a:spcAft>
                      </a:pPr>
                      <a:r>
                        <a:rPr lang="en-GB" sz="500">
                          <a:effectLst/>
                        </a:rPr>
                        <a:t>The Enormous Turnip</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3">
                  <a:txBody>
                    <a:bodyPr/>
                    <a:lstStyle/>
                    <a:p>
                      <a:pPr algn="ctr">
                        <a:lnSpc>
                          <a:spcPct val="115000"/>
                        </a:lnSpc>
                        <a:spcAft>
                          <a:spcPts val="0"/>
                        </a:spcAft>
                      </a:pPr>
                      <a:r>
                        <a:rPr lang="en-GB" sz="500">
                          <a:effectLst/>
                        </a:rPr>
                        <a:t>Let’s Find out</a:t>
                      </a:r>
                    </a:p>
                    <a:p>
                      <a:pPr algn="ctr">
                        <a:lnSpc>
                          <a:spcPct val="115000"/>
                        </a:lnSpc>
                        <a:spcAft>
                          <a:spcPts val="0"/>
                        </a:spcAft>
                      </a:pPr>
                      <a:r>
                        <a:rPr lang="en-GB" sz="500">
                          <a:effectLst/>
                        </a:rPr>
                        <a:t> </a:t>
                      </a:r>
                    </a:p>
                    <a:p>
                      <a:pPr algn="ctr">
                        <a:lnSpc>
                          <a:spcPct val="115000"/>
                        </a:lnSpc>
                        <a:spcAft>
                          <a:spcPts val="0"/>
                        </a:spcAft>
                      </a:pPr>
                      <a:r>
                        <a:rPr lang="en-GB" sz="500">
                          <a:effectLst/>
                        </a:rPr>
                        <a:t>Oliver’s fruit salad</a:t>
                      </a:r>
                    </a:p>
                    <a:p>
                      <a:pPr algn="ctr">
                        <a:lnSpc>
                          <a:spcPct val="115000"/>
                        </a:lnSpc>
                        <a:spcAft>
                          <a:spcPts val="0"/>
                        </a:spcAft>
                      </a:pPr>
                      <a:r>
                        <a:rPr lang="en-GB" sz="500">
                          <a:effectLst/>
                        </a:rPr>
                        <a:t>Oliver’s vegetables</a:t>
                      </a:r>
                    </a:p>
                    <a:p>
                      <a:pPr algn="ctr">
                        <a:lnSpc>
                          <a:spcPct val="115000"/>
                        </a:lnSpc>
                        <a:spcAft>
                          <a:spcPts val="0"/>
                        </a:spcAft>
                      </a:pPr>
                      <a:r>
                        <a:rPr lang="en-GB" sz="500">
                          <a:effectLst/>
                        </a:rPr>
                        <a:t>Handa’s surprise</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gridSpan="2">
                  <a:txBody>
                    <a:bodyPr/>
                    <a:lstStyle/>
                    <a:p>
                      <a:pPr>
                        <a:lnSpc>
                          <a:spcPct val="115000"/>
                        </a:lnSpc>
                        <a:spcAft>
                          <a:spcPts val="0"/>
                        </a:spcAft>
                      </a:pPr>
                      <a:r>
                        <a:rPr lang="en-GB" sz="500">
                          <a:effectLst/>
                        </a:rPr>
                        <a:t>Out and About</a:t>
                      </a:r>
                    </a:p>
                    <a:p>
                      <a:pPr>
                        <a:lnSpc>
                          <a:spcPct val="115000"/>
                        </a:lnSpc>
                        <a:spcAft>
                          <a:spcPts val="0"/>
                        </a:spcAft>
                      </a:pPr>
                      <a:r>
                        <a:rPr lang="en-GB" sz="500">
                          <a:effectLst/>
                        </a:rPr>
                        <a:t> </a:t>
                      </a:r>
                    </a:p>
                    <a:p>
                      <a:pPr>
                        <a:lnSpc>
                          <a:spcPct val="115000"/>
                        </a:lnSpc>
                        <a:spcAft>
                          <a:spcPts val="0"/>
                        </a:spcAft>
                      </a:pPr>
                      <a:r>
                        <a:rPr lang="en-GB" sz="500">
                          <a:effectLst/>
                        </a:rPr>
                        <a:t>The Train Ride</a:t>
                      </a:r>
                    </a:p>
                    <a:p>
                      <a:pPr>
                        <a:lnSpc>
                          <a:spcPct val="115000"/>
                        </a:lnSpc>
                        <a:spcAft>
                          <a:spcPts val="0"/>
                        </a:spcAft>
                      </a:pPr>
                      <a:r>
                        <a:rPr lang="en-GB" sz="500">
                          <a:effectLst/>
                        </a:rPr>
                        <a:t>Mr Gumpy’s Motor Car</a:t>
                      </a:r>
                    </a:p>
                    <a:p>
                      <a:pPr>
                        <a:lnSpc>
                          <a:spcPct val="115000"/>
                        </a:lnSpc>
                        <a:spcAft>
                          <a:spcPts val="0"/>
                        </a:spcAft>
                      </a:pPr>
                      <a:r>
                        <a:rPr lang="en-GB" sz="500">
                          <a:effectLst/>
                        </a:rPr>
                        <a:t>Little Charlie</a:t>
                      </a:r>
                    </a:p>
                    <a:p>
                      <a:pPr>
                        <a:lnSpc>
                          <a:spcPct val="115000"/>
                        </a:lnSpc>
                        <a:spcAft>
                          <a:spcPts val="0"/>
                        </a:spcAft>
                      </a:pPr>
                      <a:r>
                        <a:rPr lang="en-GB" sz="500">
                          <a:effectLst/>
                        </a:rPr>
                        <a:t>Miss Armitage on wheels</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extLst>
                  <a:ext uri="{0D108BD9-81ED-4DB2-BD59-A6C34878D82A}">
                    <a16:rowId xmlns:a16="http://schemas.microsoft.com/office/drawing/2014/main" val="3138458020"/>
                  </a:ext>
                </a:extLst>
              </a:tr>
              <a:tr h="528482">
                <a:tc>
                  <a:txBody>
                    <a:bodyPr/>
                    <a:lstStyle/>
                    <a:p>
                      <a:pPr>
                        <a:lnSpc>
                          <a:spcPct val="115000"/>
                        </a:lnSpc>
                        <a:spcAft>
                          <a:spcPts val="0"/>
                        </a:spcAft>
                      </a:pPr>
                      <a:r>
                        <a:rPr lang="en-GB" sz="500">
                          <a:effectLst/>
                        </a:rPr>
                        <a:t>Reception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Harvest/Woodland/Seasonal changes</a:t>
                      </a:r>
                    </a:p>
                    <a:p>
                      <a:pPr algn="ctr">
                        <a:lnSpc>
                          <a:spcPct val="115000"/>
                        </a:lnSpc>
                        <a:spcAft>
                          <a:spcPts val="0"/>
                        </a:spcAft>
                      </a:pPr>
                      <a:r>
                        <a:rPr lang="en-GB" sz="500">
                          <a:effectLst/>
                        </a:rPr>
                        <a:t>Each peach pear plum</a:t>
                      </a:r>
                    </a:p>
                    <a:p>
                      <a:pPr algn="ctr">
                        <a:lnSpc>
                          <a:spcPct val="115000"/>
                        </a:lnSpc>
                        <a:spcAft>
                          <a:spcPts val="0"/>
                        </a:spcAft>
                      </a:pPr>
                      <a:r>
                        <a:rPr lang="en-GB" sz="500">
                          <a:effectLst/>
                        </a:rPr>
                        <a:t>Red Riding Hood</a:t>
                      </a:r>
                    </a:p>
                    <a:p>
                      <a:pPr algn="ctr">
                        <a:lnSpc>
                          <a:spcPct val="115000"/>
                        </a:lnSpc>
                        <a:spcAft>
                          <a:spcPts val="0"/>
                        </a:spcAft>
                      </a:pPr>
                      <a:r>
                        <a:rPr lang="en-GB" sz="500">
                          <a:effectLst/>
                        </a:rPr>
                        <a:t>Gruffalo</a:t>
                      </a:r>
                    </a:p>
                    <a:p>
                      <a:pPr algn="ctr">
                        <a:lnSpc>
                          <a:spcPct val="115000"/>
                        </a:lnSpc>
                        <a:spcAft>
                          <a:spcPts val="0"/>
                        </a:spcAft>
                      </a:pPr>
                      <a:r>
                        <a:rPr lang="en-GB" sz="500">
                          <a:effectLst/>
                        </a:rPr>
                        <a:t>Owl Babies</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Light and Dark</a:t>
                      </a:r>
                    </a:p>
                    <a:p>
                      <a:pPr algn="ctr">
                        <a:lnSpc>
                          <a:spcPct val="115000"/>
                        </a:lnSpc>
                        <a:spcAft>
                          <a:spcPts val="0"/>
                        </a:spcAft>
                      </a:pPr>
                      <a:r>
                        <a:rPr lang="en-GB" sz="500">
                          <a:effectLst/>
                        </a:rPr>
                        <a:t> </a:t>
                      </a:r>
                    </a:p>
                    <a:p>
                      <a:pPr algn="ctr">
                        <a:lnSpc>
                          <a:spcPct val="115000"/>
                        </a:lnSpc>
                        <a:spcAft>
                          <a:spcPts val="0"/>
                        </a:spcAft>
                      </a:pPr>
                      <a:r>
                        <a:rPr lang="en-GB" sz="500">
                          <a:effectLst/>
                        </a:rPr>
                        <a:t>The Owl who was afraid of the dark</a:t>
                      </a:r>
                    </a:p>
                    <a:p>
                      <a:pPr algn="ctr">
                        <a:lnSpc>
                          <a:spcPct val="115000"/>
                        </a:lnSpc>
                        <a:spcAft>
                          <a:spcPts val="0"/>
                        </a:spcAft>
                      </a:pPr>
                      <a:r>
                        <a:rPr lang="en-GB" sz="500">
                          <a:effectLst/>
                        </a:rPr>
                        <a:t>Peace at last</a:t>
                      </a:r>
                    </a:p>
                    <a:p>
                      <a:pPr algn="ctr">
                        <a:lnSpc>
                          <a:spcPct val="115000"/>
                        </a:lnSpc>
                        <a:spcAft>
                          <a:spcPts val="0"/>
                        </a:spcAft>
                      </a:pPr>
                      <a:r>
                        <a:rPr lang="en-GB" sz="500">
                          <a:effectLst/>
                        </a:rPr>
                        <a:t>Nativity</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a:txBody>
                    <a:bodyPr/>
                    <a:lstStyle/>
                    <a:p>
                      <a:pPr algn="ctr">
                        <a:lnSpc>
                          <a:spcPct val="115000"/>
                        </a:lnSpc>
                        <a:spcAft>
                          <a:spcPts val="0"/>
                        </a:spcAft>
                      </a:pPr>
                      <a:r>
                        <a:rPr lang="en-GB" sz="500">
                          <a:effectLst/>
                        </a:rPr>
                        <a:t>All about me</a:t>
                      </a:r>
                    </a:p>
                    <a:p>
                      <a:pPr algn="ctr">
                        <a:lnSpc>
                          <a:spcPct val="115000"/>
                        </a:lnSpc>
                        <a:spcAft>
                          <a:spcPts val="0"/>
                        </a:spcAft>
                      </a:pPr>
                      <a:r>
                        <a:rPr lang="en-GB" sz="500">
                          <a:effectLst/>
                        </a:rPr>
                        <a:t> </a:t>
                      </a:r>
                    </a:p>
                    <a:p>
                      <a:pPr algn="ctr">
                        <a:lnSpc>
                          <a:spcPct val="115000"/>
                        </a:lnSpc>
                        <a:spcAft>
                          <a:spcPts val="0"/>
                        </a:spcAft>
                      </a:pPr>
                      <a:r>
                        <a:rPr lang="en-GB" sz="500">
                          <a:effectLst/>
                        </a:rPr>
                        <a:t>Goldilocks and the three bears</a:t>
                      </a:r>
                    </a:p>
                    <a:p>
                      <a:pPr algn="ctr">
                        <a:lnSpc>
                          <a:spcPct val="115000"/>
                        </a:lnSpc>
                        <a:spcAft>
                          <a:spcPts val="0"/>
                        </a:spcAft>
                      </a:pPr>
                      <a:r>
                        <a:rPr lang="en-GB" sz="500">
                          <a:effectLst/>
                        </a:rPr>
                        <a:t>The elephant and the bad baby</a:t>
                      </a:r>
                    </a:p>
                    <a:p>
                      <a:pPr algn="ctr">
                        <a:lnSpc>
                          <a:spcPct val="115000"/>
                        </a:lnSpc>
                        <a:spcAft>
                          <a:spcPts val="0"/>
                        </a:spcAft>
                      </a:pPr>
                      <a:r>
                        <a:rPr lang="en-GB" sz="500">
                          <a:effectLst/>
                        </a:rPr>
                        <a:t>Marvin gets mad</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People who help us</a:t>
                      </a:r>
                    </a:p>
                    <a:p>
                      <a:pPr algn="ctr">
                        <a:lnSpc>
                          <a:spcPct val="115000"/>
                        </a:lnSpc>
                        <a:spcAft>
                          <a:spcPts val="0"/>
                        </a:spcAft>
                      </a:pPr>
                      <a:r>
                        <a:rPr lang="en-GB" sz="500">
                          <a:effectLst/>
                        </a:rPr>
                        <a:t> </a:t>
                      </a:r>
                    </a:p>
                    <a:p>
                      <a:pPr algn="ctr">
                        <a:lnSpc>
                          <a:spcPct val="115000"/>
                        </a:lnSpc>
                        <a:spcAft>
                          <a:spcPts val="0"/>
                        </a:spcAft>
                      </a:pPr>
                      <a:r>
                        <a:rPr lang="en-GB" sz="500">
                          <a:effectLst/>
                        </a:rPr>
                        <a:t>Sally and the limpet</a:t>
                      </a:r>
                    </a:p>
                    <a:p>
                      <a:pPr algn="ctr">
                        <a:lnSpc>
                          <a:spcPct val="115000"/>
                        </a:lnSpc>
                        <a:spcAft>
                          <a:spcPts val="0"/>
                        </a:spcAft>
                      </a:pPr>
                      <a:r>
                        <a:rPr lang="en-GB" sz="500">
                          <a:effectLst/>
                        </a:rPr>
                        <a:t>Zog and the flying doctors</a:t>
                      </a:r>
                    </a:p>
                    <a:p>
                      <a:pPr algn="ctr">
                        <a:lnSpc>
                          <a:spcPct val="115000"/>
                        </a:lnSpc>
                        <a:spcAft>
                          <a:spcPts val="0"/>
                        </a:spcAft>
                      </a:pPr>
                      <a:r>
                        <a:rPr lang="en-GB" sz="500">
                          <a:effectLst/>
                        </a:rPr>
                        <a:t>The Jolly Postman</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4">
                  <a:txBody>
                    <a:bodyPr/>
                    <a:lstStyle/>
                    <a:p>
                      <a:pPr algn="ctr">
                        <a:lnSpc>
                          <a:spcPct val="115000"/>
                        </a:lnSpc>
                        <a:spcAft>
                          <a:spcPts val="0"/>
                        </a:spcAft>
                      </a:pPr>
                      <a:r>
                        <a:rPr lang="en-GB" sz="500">
                          <a:effectLst/>
                        </a:rPr>
                        <a:t>Mini-beasts</a:t>
                      </a:r>
                    </a:p>
                    <a:p>
                      <a:pPr algn="ctr">
                        <a:lnSpc>
                          <a:spcPct val="115000"/>
                        </a:lnSpc>
                        <a:spcAft>
                          <a:spcPts val="0"/>
                        </a:spcAft>
                      </a:pPr>
                      <a:r>
                        <a:rPr lang="en-GB" sz="500">
                          <a:effectLst/>
                        </a:rPr>
                        <a:t> </a:t>
                      </a:r>
                    </a:p>
                    <a:p>
                      <a:pPr algn="ctr">
                        <a:lnSpc>
                          <a:spcPct val="115000"/>
                        </a:lnSpc>
                        <a:spcAft>
                          <a:spcPts val="0"/>
                        </a:spcAft>
                      </a:pPr>
                      <a:r>
                        <a:rPr lang="en-GB" sz="500">
                          <a:effectLst/>
                        </a:rPr>
                        <a:t>Superworm</a:t>
                      </a:r>
                    </a:p>
                    <a:p>
                      <a:pPr algn="ctr">
                        <a:lnSpc>
                          <a:spcPct val="115000"/>
                        </a:lnSpc>
                        <a:spcAft>
                          <a:spcPts val="0"/>
                        </a:spcAft>
                      </a:pPr>
                      <a:r>
                        <a:rPr lang="en-GB" sz="500">
                          <a:effectLst/>
                        </a:rPr>
                        <a:t>The very hungry Caterpillar</a:t>
                      </a:r>
                    </a:p>
                    <a:p>
                      <a:pPr algn="ctr">
                        <a:lnSpc>
                          <a:spcPct val="115000"/>
                        </a:lnSpc>
                        <a:spcAft>
                          <a:spcPts val="0"/>
                        </a:spcAft>
                      </a:pPr>
                      <a:r>
                        <a:rPr lang="en-GB" sz="500">
                          <a:effectLst/>
                        </a:rPr>
                        <a:t>The very busy spider</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500">
                          <a:effectLst/>
                        </a:rPr>
                        <a:t>Under the sea</a:t>
                      </a:r>
                    </a:p>
                    <a:p>
                      <a:pPr algn="ctr">
                        <a:lnSpc>
                          <a:spcPct val="115000"/>
                        </a:lnSpc>
                        <a:spcAft>
                          <a:spcPts val="0"/>
                        </a:spcAft>
                      </a:pPr>
                      <a:r>
                        <a:rPr lang="en-GB" sz="500">
                          <a:effectLst/>
                        </a:rPr>
                        <a:t> </a:t>
                      </a:r>
                    </a:p>
                    <a:p>
                      <a:pPr algn="ctr">
                        <a:lnSpc>
                          <a:spcPct val="115000"/>
                        </a:lnSpc>
                        <a:spcAft>
                          <a:spcPts val="0"/>
                        </a:spcAft>
                      </a:pPr>
                      <a:r>
                        <a:rPr lang="en-GB" sz="500">
                          <a:effectLst/>
                        </a:rPr>
                        <a:t>The rainbow fish</a:t>
                      </a:r>
                    </a:p>
                    <a:p>
                      <a:pPr algn="ctr">
                        <a:lnSpc>
                          <a:spcPct val="115000"/>
                        </a:lnSpc>
                        <a:spcAft>
                          <a:spcPts val="0"/>
                        </a:spcAft>
                      </a:pPr>
                      <a:r>
                        <a:rPr lang="en-GB" sz="500">
                          <a:effectLst/>
                        </a:rPr>
                        <a:t>The fish who could wish</a:t>
                      </a:r>
                    </a:p>
                    <a:p>
                      <a:pPr algn="ctr">
                        <a:lnSpc>
                          <a:spcPct val="115000"/>
                        </a:lnSpc>
                        <a:spcAft>
                          <a:spcPts val="0"/>
                        </a:spcAft>
                      </a:pPr>
                      <a:r>
                        <a:rPr lang="en-GB" sz="500">
                          <a:effectLst/>
                        </a:rPr>
                        <a:t>Winny and Wilbur on holiday.</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extLst>
                  <a:ext uri="{0D108BD9-81ED-4DB2-BD59-A6C34878D82A}">
                    <a16:rowId xmlns:a16="http://schemas.microsoft.com/office/drawing/2014/main" val="3321049630"/>
                  </a:ext>
                </a:extLst>
              </a:tr>
              <a:tr h="679476">
                <a:tc>
                  <a:txBody>
                    <a:bodyPr/>
                    <a:lstStyle/>
                    <a:p>
                      <a:pPr>
                        <a:lnSpc>
                          <a:spcPct val="115000"/>
                        </a:lnSpc>
                        <a:spcAft>
                          <a:spcPts val="0"/>
                        </a:spcAft>
                      </a:pPr>
                      <a:r>
                        <a:rPr lang="en-GB" sz="500">
                          <a:effectLst/>
                        </a:rPr>
                        <a:t>Year 1/2</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nSpc>
                          <a:spcPct val="115000"/>
                        </a:lnSpc>
                        <a:spcAft>
                          <a:spcPts val="0"/>
                        </a:spcAft>
                      </a:pPr>
                      <a:r>
                        <a:rPr lang="en-GB" sz="500">
                          <a:effectLst/>
                        </a:rPr>
                        <a:t>              Let’s Find out</a:t>
                      </a:r>
                    </a:p>
                    <a:p>
                      <a:pPr algn="ctr">
                        <a:lnSpc>
                          <a:spcPct val="115000"/>
                        </a:lnSpc>
                        <a:spcAft>
                          <a:spcPts val="0"/>
                        </a:spcAft>
                      </a:pPr>
                      <a:r>
                        <a:rPr lang="en-GB" sz="500">
                          <a:effectLst/>
                        </a:rPr>
                        <a:t> </a:t>
                      </a:r>
                    </a:p>
                    <a:p>
                      <a:pPr algn="ctr">
                        <a:lnSpc>
                          <a:spcPct val="115000"/>
                        </a:lnSpc>
                        <a:spcAft>
                          <a:spcPts val="0"/>
                        </a:spcAft>
                      </a:pPr>
                      <a:r>
                        <a:rPr lang="en-GB" sz="500">
                          <a:effectLst/>
                        </a:rPr>
                        <a:t>Here we are</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Weather and opposites</a:t>
                      </a:r>
                    </a:p>
                    <a:p>
                      <a:pPr algn="ctr">
                        <a:lnSpc>
                          <a:spcPct val="115000"/>
                        </a:lnSpc>
                        <a:spcAft>
                          <a:spcPts val="0"/>
                        </a:spcAft>
                      </a:pPr>
                      <a:r>
                        <a:rPr lang="en-GB" sz="500">
                          <a:effectLst/>
                        </a:rPr>
                        <a:t> </a:t>
                      </a:r>
                    </a:p>
                    <a:p>
                      <a:pPr algn="ctr">
                        <a:lnSpc>
                          <a:spcPct val="115000"/>
                        </a:lnSpc>
                        <a:spcAft>
                          <a:spcPts val="0"/>
                        </a:spcAft>
                      </a:pPr>
                      <a:r>
                        <a:rPr lang="en-GB" sz="500">
                          <a:effectLst/>
                        </a:rPr>
                        <a:t>Firework Night by Enid Blyton</a:t>
                      </a:r>
                    </a:p>
                    <a:p>
                      <a:pPr algn="ctr">
                        <a:lnSpc>
                          <a:spcPct val="115000"/>
                        </a:lnSpc>
                        <a:spcAft>
                          <a:spcPts val="0"/>
                        </a:spcAft>
                      </a:pPr>
                      <a:r>
                        <a:rPr lang="en-GB" sz="500">
                          <a:effectLst/>
                        </a:rPr>
                        <a:t>The Jolly Postman</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a:txBody>
                    <a:bodyPr/>
                    <a:lstStyle/>
                    <a:p>
                      <a:pPr algn="ctr">
                        <a:lnSpc>
                          <a:spcPct val="115000"/>
                        </a:lnSpc>
                        <a:spcAft>
                          <a:spcPts val="0"/>
                        </a:spcAft>
                      </a:pPr>
                      <a:r>
                        <a:rPr lang="en-GB" sz="500">
                          <a:effectLst/>
                        </a:rPr>
                        <a:t>Out and About</a:t>
                      </a:r>
                    </a:p>
                    <a:p>
                      <a:pPr algn="ctr">
                        <a:lnSpc>
                          <a:spcPct val="115000"/>
                        </a:lnSpc>
                        <a:spcAft>
                          <a:spcPts val="0"/>
                        </a:spcAft>
                      </a:pPr>
                      <a:r>
                        <a:rPr lang="en-GB" sz="500">
                          <a:effectLst/>
                        </a:rPr>
                        <a:t> </a:t>
                      </a:r>
                    </a:p>
                    <a:p>
                      <a:pPr algn="ctr">
                        <a:lnSpc>
                          <a:spcPct val="115000"/>
                        </a:lnSpc>
                        <a:spcAft>
                          <a:spcPts val="0"/>
                        </a:spcAft>
                      </a:pPr>
                      <a:r>
                        <a:rPr lang="en-GB" sz="500">
                          <a:effectLst/>
                        </a:rPr>
                        <a:t>Mr Gumpy’s Motor Car</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Traditional Tales</a:t>
                      </a:r>
                    </a:p>
                    <a:p>
                      <a:pPr algn="ctr">
                        <a:lnSpc>
                          <a:spcPct val="115000"/>
                        </a:lnSpc>
                        <a:spcAft>
                          <a:spcPts val="0"/>
                        </a:spcAft>
                      </a:pPr>
                      <a:r>
                        <a:rPr lang="en-GB" sz="500">
                          <a:effectLst/>
                        </a:rPr>
                        <a:t>An Australian Home/ Green Fingers</a:t>
                      </a:r>
                    </a:p>
                    <a:p>
                      <a:pPr algn="ctr">
                        <a:lnSpc>
                          <a:spcPct val="115000"/>
                        </a:lnSpc>
                        <a:spcAft>
                          <a:spcPts val="0"/>
                        </a:spcAft>
                      </a:pPr>
                      <a:r>
                        <a:rPr lang="en-GB" sz="500">
                          <a:effectLst/>
                        </a:rPr>
                        <a:t>Wombat goes walkabout by Michael Morpurgo</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Amazing Achievements</a:t>
                      </a:r>
                    </a:p>
                    <a:p>
                      <a:pPr algn="ctr">
                        <a:lnSpc>
                          <a:spcPct val="115000"/>
                        </a:lnSpc>
                        <a:spcAft>
                          <a:spcPts val="0"/>
                        </a:spcAft>
                      </a:pPr>
                      <a:r>
                        <a:rPr lang="en-GB" sz="500">
                          <a:effectLst/>
                        </a:rPr>
                        <a:t>Growth and new life</a:t>
                      </a:r>
                    </a:p>
                    <a:p>
                      <a:pPr algn="ctr">
                        <a:lnSpc>
                          <a:spcPct val="115000"/>
                        </a:lnSpc>
                        <a:spcAft>
                          <a:spcPts val="0"/>
                        </a:spcAft>
                      </a:pPr>
                      <a:r>
                        <a:rPr lang="en-GB" sz="500">
                          <a:effectLst/>
                        </a:rPr>
                        <a:t>Historical story books</a:t>
                      </a:r>
                    </a:p>
                    <a:p>
                      <a:pPr algn="ctr">
                        <a:lnSpc>
                          <a:spcPct val="115000"/>
                        </a:lnSpc>
                        <a:spcAft>
                          <a:spcPts val="0"/>
                        </a:spcAft>
                      </a:pPr>
                      <a:r>
                        <a:rPr lang="en-GB" sz="500">
                          <a:effectLst/>
                        </a:rPr>
                        <a:t>Florence Nightingale</a:t>
                      </a:r>
                    </a:p>
                    <a:p>
                      <a:pPr algn="ctr">
                        <a:lnSpc>
                          <a:spcPct val="115000"/>
                        </a:lnSpc>
                        <a:spcAft>
                          <a:spcPts val="0"/>
                        </a:spcAft>
                      </a:pPr>
                      <a:r>
                        <a:rPr lang="en-GB" sz="500">
                          <a:effectLst/>
                        </a:rPr>
                        <a:t>Mary Seacole</a:t>
                      </a:r>
                    </a:p>
                    <a:p>
                      <a:pPr algn="ctr">
                        <a:lnSpc>
                          <a:spcPct val="115000"/>
                        </a:lnSpc>
                        <a:spcAft>
                          <a:spcPts val="0"/>
                        </a:spcAft>
                      </a:pPr>
                      <a:r>
                        <a:rPr lang="en-GB" sz="500">
                          <a:effectLst/>
                        </a:rPr>
                        <a:t>The Way back Home by Oliver Jeffers</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3">
                  <a:txBody>
                    <a:bodyPr/>
                    <a:lstStyle/>
                    <a:p>
                      <a:pPr algn="ctr">
                        <a:lnSpc>
                          <a:spcPct val="115000"/>
                        </a:lnSpc>
                        <a:spcAft>
                          <a:spcPts val="0"/>
                        </a:spcAft>
                      </a:pPr>
                      <a:r>
                        <a:rPr lang="en-GB" sz="500">
                          <a:effectLst/>
                        </a:rPr>
                        <a:t>Fairy Tales, castles and festivals</a:t>
                      </a:r>
                    </a:p>
                    <a:p>
                      <a:pPr algn="ctr">
                        <a:lnSpc>
                          <a:spcPct val="115000"/>
                        </a:lnSpc>
                        <a:spcAft>
                          <a:spcPts val="0"/>
                        </a:spcAft>
                      </a:pPr>
                      <a:r>
                        <a:rPr lang="en-GB" sz="500">
                          <a:effectLst/>
                        </a:rPr>
                        <a:t>The Dragon who Couldn’t get cross.</a:t>
                      </a:r>
                    </a:p>
                    <a:p>
                      <a:pPr algn="ctr">
                        <a:lnSpc>
                          <a:spcPct val="115000"/>
                        </a:lnSpc>
                        <a:spcAft>
                          <a:spcPts val="0"/>
                        </a:spcAft>
                      </a:pPr>
                      <a:r>
                        <a:rPr lang="en-GB" sz="500">
                          <a:effectLst/>
                        </a:rPr>
                        <a:t>The Rainbow Fish</a:t>
                      </a:r>
                    </a:p>
                    <a:p>
                      <a:pPr algn="ctr">
                        <a:lnSpc>
                          <a:spcPct val="115000"/>
                        </a:lnSpc>
                        <a:spcAft>
                          <a:spcPts val="0"/>
                        </a:spcAft>
                      </a:pPr>
                      <a:r>
                        <a:rPr lang="en-GB" sz="500">
                          <a:effectLst/>
                        </a:rPr>
                        <a:t> </a:t>
                      </a:r>
                    </a:p>
                    <a:p>
                      <a:pPr>
                        <a:lnSpc>
                          <a:spcPct val="115000"/>
                        </a:lnSpc>
                        <a:spcAft>
                          <a:spcPts val="0"/>
                        </a:spcAft>
                      </a:pPr>
                      <a:r>
                        <a:rPr lang="en-GB" sz="500">
                          <a:effectLst/>
                        </a:rPr>
                        <a:t> </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53081980"/>
                  </a:ext>
                </a:extLst>
              </a:tr>
              <a:tr h="528482">
                <a:tc>
                  <a:txBody>
                    <a:bodyPr/>
                    <a:lstStyle/>
                    <a:p>
                      <a:pPr>
                        <a:lnSpc>
                          <a:spcPct val="115000"/>
                        </a:lnSpc>
                        <a:spcAft>
                          <a:spcPts val="0"/>
                        </a:spcAft>
                      </a:pPr>
                      <a:r>
                        <a:rPr lang="en-GB" sz="500">
                          <a:effectLst/>
                        </a:rPr>
                        <a:t>Year 1/2</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Harvest/Woodland/Seasonal changes</a:t>
                      </a:r>
                    </a:p>
                    <a:p>
                      <a:pPr algn="ctr">
                        <a:lnSpc>
                          <a:spcPct val="115000"/>
                        </a:lnSpc>
                        <a:spcAft>
                          <a:spcPts val="0"/>
                        </a:spcAft>
                      </a:pPr>
                      <a:r>
                        <a:rPr lang="en-GB" sz="500">
                          <a:effectLst/>
                        </a:rPr>
                        <a:t>Each peach pear plum</a:t>
                      </a:r>
                    </a:p>
                    <a:p>
                      <a:pPr algn="ctr">
                        <a:lnSpc>
                          <a:spcPct val="115000"/>
                        </a:lnSpc>
                        <a:spcAft>
                          <a:spcPts val="0"/>
                        </a:spcAft>
                      </a:pPr>
                      <a:r>
                        <a:rPr lang="en-GB" sz="500">
                          <a:effectLst/>
                        </a:rPr>
                        <a:t>Red Riding Hood</a:t>
                      </a:r>
                    </a:p>
                    <a:p>
                      <a:pPr algn="ctr">
                        <a:lnSpc>
                          <a:spcPct val="115000"/>
                        </a:lnSpc>
                        <a:spcAft>
                          <a:spcPts val="0"/>
                        </a:spcAft>
                      </a:pPr>
                      <a:r>
                        <a:rPr lang="en-GB" sz="500">
                          <a:effectLst/>
                        </a:rPr>
                        <a:t>Gruffalo</a:t>
                      </a:r>
                    </a:p>
                    <a:p>
                      <a:pPr algn="ctr">
                        <a:lnSpc>
                          <a:spcPct val="115000"/>
                        </a:lnSpc>
                        <a:spcAft>
                          <a:spcPts val="0"/>
                        </a:spcAft>
                      </a:pPr>
                      <a:r>
                        <a:rPr lang="en-GB" sz="500">
                          <a:effectLst/>
                        </a:rPr>
                        <a:t>Owl Babies</a:t>
                      </a:r>
                    </a:p>
                    <a:p>
                      <a:pP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a:txBody>
                    <a:bodyPr/>
                    <a:lstStyle/>
                    <a:p>
                      <a:pPr algn="ctr">
                        <a:lnSpc>
                          <a:spcPct val="115000"/>
                        </a:lnSpc>
                        <a:spcAft>
                          <a:spcPts val="0"/>
                        </a:spcAft>
                      </a:pPr>
                      <a:r>
                        <a:rPr lang="en-GB" sz="500">
                          <a:effectLst/>
                        </a:rPr>
                        <a:t>Light and Dark</a:t>
                      </a:r>
                    </a:p>
                    <a:p>
                      <a:pPr algn="ctr">
                        <a:lnSpc>
                          <a:spcPct val="115000"/>
                        </a:lnSpc>
                        <a:spcAft>
                          <a:spcPts val="0"/>
                        </a:spcAft>
                      </a:pPr>
                      <a:r>
                        <a:rPr lang="en-GB" sz="500">
                          <a:effectLst/>
                        </a:rPr>
                        <a:t> </a:t>
                      </a:r>
                    </a:p>
                    <a:p>
                      <a:pPr algn="ctr">
                        <a:lnSpc>
                          <a:spcPct val="115000"/>
                        </a:lnSpc>
                        <a:spcAft>
                          <a:spcPts val="0"/>
                        </a:spcAft>
                      </a:pPr>
                      <a:r>
                        <a:rPr lang="en-GB" sz="500">
                          <a:effectLst/>
                        </a:rPr>
                        <a:t>The Owl who was afraid of the dark</a:t>
                      </a:r>
                    </a:p>
                    <a:p>
                      <a:pPr algn="ctr">
                        <a:lnSpc>
                          <a:spcPct val="115000"/>
                        </a:lnSpc>
                        <a:spcAft>
                          <a:spcPts val="0"/>
                        </a:spcAft>
                      </a:pPr>
                      <a:r>
                        <a:rPr lang="en-GB" sz="500">
                          <a:effectLst/>
                        </a:rPr>
                        <a:t>Peace at last</a:t>
                      </a:r>
                    </a:p>
                    <a:p>
                      <a:pPr algn="ctr">
                        <a:lnSpc>
                          <a:spcPct val="115000"/>
                        </a:lnSpc>
                        <a:spcAft>
                          <a:spcPts val="0"/>
                        </a:spcAft>
                      </a:pPr>
                      <a:r>
                        <a:rPr lang="en-GB" sz="500">
                          <a:effectLst/>
                        </a:rPr>
                        <a:t>Nativity</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All about me</a:t>
                      </a:r>
                    </a:p>
                    <a:p>
                      <a:pPr algn="ctr">
                        <a:lnSpc>
                          <a:spcPct val="115000"/>
                        </a:lnSpc>
                        <a:spcAft>
                          <a:spcPts val="0"/>
                        </a:spcAft>
                      </a:pPr>
                      <a:r>
                        <a:rPr lang="en-GB" sz="500">
                          <a:effectLst/>
                        </a:rPr>
                        <a:t> </a:t>
                      </a:r>
                    </a:p>
                    <a:p>
                      <a:pPr algn="ctr">
                        <a:lnSpc>
                          <a:spcPct val="115000"/>
                        </a:lnSpc>
                        <a:spcAft>
                          <a:spcPts val="0"/>
                        </a:spcAft>
                      </a:pPr>
                      <a:r>
                        <a:rPr lang="en-GB" sz="500">
                          <a:effectLst/>
                        </a:rPr>
                        <a:t>Goldilocks and the three bears</a:t>
                      </a:r>
                    </a:p>
                    <a:p>
                      <a:pPr algn="ctr">
                        <a:lnSpc>
                          <a:spcPct val="115000"/>
                        </a:lnSpc>
                        <a:spcAft>
                          <a:spcPts val="0"/>
                        </a:spcAft>
                      </a:pPr>
                      <a:r>
                        <a:rPr lang="en-GB" sz="500">
                          <a:effectLst/>
                        </a:rPr>
                        <a:t>The elephant and the bad baby</a:t>
                      </a:r>
                    </a:p>
                    <a:p>
                      <a:pPr algn="ctr">
                        <a:lnSpc>
                          <a:spcPct val="115000"/>
                        </a:lnSpc>
                        <a:spcAft>
                          <a:spcPts val="0"/>
                        </a:spcAft>
                      </a:pPr>
                      <a:r>
                        <a:rPr lang="en-GB" sz="500">
                          <a:effectLst/>
                        </a:rPr>
                        <a:t>Marvin gets mad</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People who help us</a:t>
                      </a:r>
                    </a:p>
                    <a:p>
                      <a:pPr algn="ctr">
                        <a:lnSpc>
                          <a:spcPct val="115000"/>
                        </a:lnSpc>
                        <a:spcAft>
                          <a:spcPts val="0"/>
                        </a:spcAft>
                      </a:pPr>
                      <a:r>
                        <a:rPr lang="en-GB" sz="500">
                          <a:effectLst/>
                        </a:rPr>
                        <a:t> </a:t>
                      </a:r>
                    </a:p>
                    <a:p>
                      <a:pPr algn="ctr">
                        <a:lnSpc>
                          <a:spcPct val="115000"/>
                        </a:lnSpc>
                        <a:spcAft>
                          <a:spcPts val="0"/>
                        </a:spcAft>
                      </a:pPr>
                      <a:r>
                        <a:rPr lang="en-GB" sz="500">
                          <a:effectLst/>
                        </a:rPr>
                        <a:t>Sally and the limpet</a:t>
                      </a:r>
                    </a:p>
                    <a:p>
                      <a:pPr algn="ctr">
                        <a:lnSpc>
                          <a:spcPct val="115000"/>
                        </a:lnSpc>
                        <a:spcAft>
                          <a:spcPts val="0"/>
                        </a:spcAft>
                      </a:pPr>
                      <a:r>
                        <a:rPr lang="en-GB" sz="500">
                          <a:effectLst/>
                        </a:rPr>
                        <a:t>Zog and the flying doctors</a:t>
                      </a:r>
                    </a:p>
                    <a:p>
                      <a:pPr algn="ctr">
                        <a:lnSpc>
                          <a:spcPct val="115000"/>
                        </a:lnSpc>
                        <a:spcAft>
                          <a:spcPts val="0"/>
                        </a:spcAft>
                      </a:pPr>
                      <a:r>
                        <a:rPr lang="en-GB" sz="500">
                          <a:effectLst/>
                        </a:rPr>
                        <a:t>The Jolly Postman</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Mini-beasts</a:t>
                      </a:r>
                    </a:p>
                    <a:p>
                      <a:pPr algn="ctr">
                        <a:lnSpc>
                          <a:spcPct val="115000"/>
                        </a:lnSpc>
                        <a:spcAft>
                          <a:spcPts val="0"/>
                        </a:spcAft>
                      </a:pPr>
                      <a:r>
                        <a:rPr lang="en-GB" sz="500">
                          <a:effectLst/>
                        </a:rPr>
                        <a:t> </a:t>
                      </a:r>
                    </a:p>
                    <a:p>
                      <a:pPr algn="ctr">
                        <a:lnSpc>
                          <a:spcPct val="115000"/>
                        </a:lnSpc>
                        <a:spcAft>
                          <a:spcPts val="0"/>
                        </a:spcAft>
                      </a:pPr>
                      <a:r>
                        <a:rPr lang="en-GB" sz="500">
                          <a:effectLst/>
                        </a:rPr>
                        <a:t>Superworm</a:t>
                      </a:r>
                    </a:p>
                    <a:p>
                      <a:pPr algn="ctr">
                        <a:lnSpc>
                          <a:spcPct val="115000"/>
                        </a:lnSpc>
                        <a:spcAft>
                          <a:spcPts val="0"/>
                        </a:spcAft>
                      </a:pPr>
                      <a:r>
                        <a:rPr lang="en-GB" sz="500">
                          <a:effectLst/>
                        </a:rPr>
                        <a:t>The very hungry Caterpillar</a:t>
                      </a:r>
                    </a:p>
                    <a:p>
                      <a:pPr algn="ctr">
                        <a:lnSpc>
                          <a:spcPct val="115000"/>
                        </a:lnSpc>
                        <a:spcAft>
                          <a:spcPts val="0"/>
                        </a:spcAft>
                      </a:pPr>
                      <a:r>
                        <a:rPr lang="en-GB" sz="500">
                          <a:effectLst/>
                        </a:rPr>
                        <a:t>The very busy spider</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4">
                  <a:txBody>
                    <a:bodyPr/>
                    <a:lstStyle/>
                    <a:p>
                      <a:pPr algn="ctr">
                        <a:lnSpc>
                          <a:spcPct val="115000"/>
                        </a:lnSpc>
                        <a:spcAft>
                          <a:spcPts val="0"/>
                        </a:spcAft>
                      </a:pPr>
                      <a:r>
                        <a:rPr lang="en-GB" sz="500">
                          <a:effectLst/>
                        </a:rPr>
                        <a:t>Under the sea</a:t>
                      </a:r>
                    </a:p>
                    <a:p>
                      <a:pPr algn="ctr">
                        <a:lnSpc>
                          <a:spcPct val="115000"/>
                        </a:lnSpc>
                        <a:spcAft>
                          <a:spcPts val="0"/>
                        </a:spcAft>
                      </a:pPr>
                      <a:r>
                        <a:rPr lang="en-GB" sz="500">
                          <a:effectLst/>
                        </a:rPr>
                        <a:t> </a:t>
                      </a:r>
                    </a:p>
                    <a:p>
                      <a:pPr algn="ctr">
                        <a:lnSpc>
                          <a:spcPct val="115000"/>
                        </a:lnSpc>
                        <a:spcAft>
                          <a:spcPts val="0"/>
                        </a:spcAft>
                      </a:pPr>
                      <a:r>
                        <a:rPr lang="en-GB" sz="500">
                          <a:effectLst/>
                        </a:rPr>
                        <a:t>The rainbow fish</a:t>
                      </a:r>
                    </a:p>
                    <a:p>
                      <a:pPr algn="ctr">
                        <a:lnSpc>
                          <a:spcPct val="115000"/>
                        </a:lnSpc>
                        <a:spcAft>
                          <a:spcPts val="0"/>
                        </a:spcAft>
                      </a:pPr>
                      <a:r>
                        <a:rPr lang="en-GB" sz="500">
                          <a:effectLst/>
                        </a:rPr>
                        <a:t>The fish who could wish</a:t>
                      </a:r>
                    </a:p>
                    <a:p>
                      <a:pPr algn="ctr">
                        <a:lnSpc>
                          <a:spcPct val="115000"/>
                        </a:lnSpc>
                        <a:spcAft>
                          <a:spcPts val="0"/>
                        </a:spcAft>
                      </a:pPr>
                      <a:r>
                        <a:rPr lang="en-GB" sz="500">
                          <a:effectLst/>
                        </a:rPr>
                        <a:t>Winny and Wilbur on holiday.</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96076512"/>
                  </a:ext>
                </a:extLst>
              </a:tr>
              <a:tr h="377487">
                <a:tc>
                  <a:txBody>
                    <a:bodyPr/>
                    <a:lstStyle/>
                    <a:p>
                      <a:pPr>
                        <a:lnSpc>
                          <a:spcPct val="115000"/>
                        </a:lnSpc>
                        <a:spcAft>
                          <a:spcPts val="0"/>
                        </a:spcAft>
                      </a:pPr>
                      <a:r>
                        <a:rPr lang="en-GB" sz="500">
                          <a:effectLst/>
                        </a:rPr>
                        <a:t>Year 3/4</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a:txBody>
                    <a:bodyPr/>
                    <a:lstStyle/>
                    <a:p>
                      <a:pPr algn="ctr">
                        <a:lnSpc>
                          <a:spcPct val="115000"/>
                        </a:lnSpc>
                        <a:spcAft>
                          <a:spcPts val="0"/>
                        </a:spcAft>
                      </a:pPr>
                      <a:r>
                        <a:rPr lang="en-GB" sz="500">
                          <a:effectLst/>
                        </a:rPr>
                        <a:t>Rainforests</a:t>
                      </a:r>
                    </a:p>
                    <a:p>
                      <a:pPr algn="ctr">
                        <a:lnSpc>
                          <a:spcPct val="115000"/>
                        </a:lnSpc>
                        <a:spcAft>
                          <a:spcPts val="0"/>
                        </a:spcAft>
                      </a:pPr>
                      <a:r>
                        <a:rPr lang="en-GB" sz="500">
                          <a:effectLst/>
                        </a:rPr>
                        <a:t>The Great Kapok Tree</a:t>
                      </a:r>
                    </a:p>
                    <a:p>
                      <a:pPr algn="ctr">
                        <a:lnSpc>
                          <a:spcPct val="115000"/>
                        </a:lnSpc>
                        <a:spcAft>
                          <a:spcPts val="0"/>
                        </a:spcAft>
                      </a:pPr>
                      <a:r>
                        <a:rPr lang="en-GB" sz="500">
                          <a:effectLst/>
                        </a:rPr>
                        <a:t>Where the Forest meets the sea</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2">
                  <a:txBody>
                    <a:bodyPr/>
                    <a:lstStyle/>
                    <a:p>
                      <a:pPr algn="ctr">
                        <a:lnSpc>
                          <a:spcPct val="115000"/>
                        </a:lnSpc>
                        <a:spcAft>
                          <a:spcPts val="0"/>
                        </a:spcAft>
                      </a:pPr>
                      <a:r>
                        <a:rPr lang="en-GB" sz="500">
                          <a:effectLst/>
                        </a:rPr>
                        <a:t>Chocolate!</a:t>
                      </a:r>
                    </a:p>
                    <a:p>
                      <a:pPr algn="ctr">
                        <a:lnSpc>
                          <a:spcPct val="115000"/>
                        </a:lnSpc>
                        <a:spcAft>
                          <a:spcPts val="0"/>
                        </a:spcAft>
                      </a:pPr>
                      <a:r>
                        <a:rPr lang="en-GB" sz="500">
                          <a:effectLst/>
                        </a:rPr>
                        <a:t>Charlie and the Chocolate Factory by Roald Dahl</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2">
                  <a:txBody>
                    <a:bodyPr/>
                    <a:lstStyle/>
                    <a:p>
                      <a:pPr algn="ctr">
                        <a:lnSpc>
                          <a:spcPct val="115000"/>
                        </a:lnSpc>
                        <a:spcAft>
                          <a:spcPts val="0"/>
                        </a:spcAft>
                      </a:pPr>
                      <a:r>
                        <a:rPr lang="en-GB" sz="500">
                          <a:effectLst/>
                        </a:rPr>
                        <a:t>Crowns and Castles</a:t>
                      </a:r>
                    </a:p>
                    <a:p>
                      <a:pPr algn="ctr">
                        <a:lnSpc>
                          <a:spcPct val="115000"/>
                        </a:lnSpc>
                        <a:spcAft>
                          <a:spcPts val="0"/>
                        </a:spcAft>
                      </a:pPr>
                      <a:r>
                        <a:rPr lang="en-GB" sz="500">
                          <a:effectLst/>
                        </a:rPr>
                        <a:t>The Tudors</a:t>
                      </a:r>
                    </a:p>
                    <a:p>
                      <a:pPr algn="ctr">
                        <a:lnSpc>
                          <a:spcPct val="115000"/>
                        </a:lnSpc>
                        <a:spcAft>
                          <a:spcPts val="0"/>
                        </a:spcAft>
                      </a:pPr>
                      <a:r>
                        <a:rPr lang="en-GB" sz="500">
                          <a:effectLst/>
                        </a:rPr>
                        <a:t>The Boy and the Globe</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2">
                  <a:txBody>
                    <a:bodyPr/>
                    <a:lstStyle/>
                    <a:p>
                      <a:pPr algn="ctr">
                        <a:lnSpc>
                          <a:spcPct val="115000"/>
                        </a:lnSpc>
                        <a:spcAft>
                          <a:spcPts val="0"/>
                        </a:spcAft>
                      </a:pPr>
                      <a:r>
                        <a:rPr lang="en-GB" sz="500">
                          <a:effectLst/>
                        </a:rPr>
                        <a:t>Travel around Europe</a:t>
                      </a:r>
                    </a:p>
                    <a:p>
                      <a:pPr algn="ctr">
                        <a:lnSpc>
                          <a:spcPct val="115000"/>
                        </a:lnSpc>
                        <a:spcAft>
                          <a:spcPts val="0"/>
                        </a:spcAft>
                      </a:pPr>
                      <a:r>
                        <a:rPr lang="en-GB" sz="500">
                          <a:effectLst/>
                        </a:rPr>
                        <a:t>Stories from around Europe</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3">
                  <a:txBody>
                    <a:bodyPr/>
                    <a:lstStyle/>
                    <a:p>
                      <a:pPr algn="ctr">
                        <a:lnSpc>
                          <a:spcPct val="115000"/>
                        </a:lnSpc>
                        <a:spcAft>
                          <a:spcPts val="0"/>
                        </a:spcAft>
                      </a:pPr>
                      <a:r>
                        <a:rPr lang="en-GB" sz="500">
                          <a:effectLst/>
                        </a:rPr>
                        <a:t>Meet the artists</a:t>
                      </a:r>
                    </a:p>
                    <a:p>
                      <a:pPr algn="ctr">
                        <a:lnSpc>
                          <a:spcPct val="115000"/>
                        </a:lnSpc>
                        <a:spcAft>
                          <a:spcPts val="0"/>
                        </a:spcAft>
                      </a:pPr>
                      <a:r>
                        <a:rPr lang="en-GB" sz="500">
                          <a:effectLst/>
                        </a:rPr>
                        <a:t>Iggy Peck </a:t>
                      </a:r>
                    </a:p>
                    <a:p>
                      <a:pPr algn="ctr">
                        <a:lnSpc>
                          <a:spcPct val="115000"/>
                        </a:lnSpc>
                        <a:spcAft>
                          <a:spcPts val="0"/>
                        </a:spcAft>
                      </a:pPr>
                      <a:r>
                        <a:rPr lang="en-GB" sz="500">
                          <a:effectLst/>
                        </a:rPr>
                        <a:t>Architect</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93667266"/>
                  </a:ext>
                </a:extLst>
              </a:tr>
              <a:tr h="377487">
                <a:tc>
                  <a:txBody>
                    <a:bodyPr/>
                    <a:lstStyle/>
                    <a:p>
                      <a:pPr>
                        <a:lnSpc>
                          <a:spcPct val="115000"/>
                        </a:lnSpc>
                        <a:spcAft>
                          <a:spcPts val="0"/>
                        </a:spcAft>
                      </a:pPr>
                      <a:r>
                        <a:rPr lang="en-GB" sz="500">
                          <a:effectLst/>
                        </a:rPr>
                        <a:t>Year 3/4</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3">
                  <a:txBody>
                    <a:bodyPr/>
                    <a:lstStyle/>
                    <a:p>
                      <a:pPr algn="ctr">
                        <a:lnSpc>
                          <a:spcPct val="115000"/>
                        </a:lnSpc>
                        <a:spcAft>
                          <a:spcPts val="0"/>
                        </a:spcAft>
                      </a:pPr>
                      <a:r>
                        <a:rPr lang="en-GB" sz="500">
                          <a:effectLst/>
                        </a:rPr>
                        <a:t> </a:t>
                      </a:r>
                    </a:p>
                    <a:p>
                      <a:pPr algn="ctr">
                        <a:lnSpc>
                          <a:spcPct val="115000"/>
                        </a:lnSpc>
                        <a:spcAft>
                          <a:spcPts val="0"/>
                        </a:spcAft>
                      </a:pPr>
                      <a:r>
                        <a:rPr lang="en-GB" sz="500">
                          <a:effectLst/>
                        </a:rPr>
                        <a:t>Stone age to the Iron Age</a:t>
                      </a:r>
                    </a:p>
                    <a:p>
                      <a:pPr algn="ctr">
                        <a:lnSpc>
                          <a:spcPct val="115000"/>
                        </a:lnSpc>
                        <a:spcAft>
                          <a:spcPts val="0"/>
                        </a:spcAft>
                      </a:pPr>
                      <a:r>
                        <a:rPr lang="en-GB" sz="500">
                          <a:effectLst/>
                        </a:rPr>
                        <a:t>Stig of the Dump</a:t>
                      </a:r>
                    </a:p>
                    <a:p>
                      <a:pPr algn="ctr">
                        <a:lnSpc>
                          <a:spcPct val="115000"/>
                        </a:lnSpc>
                        <a:spcAft>
                          <a:spcPts val="0"/>
                        </a:spcAft>
                      </a:pPr>
                      <a:r>
                        <a:rPr lang="en-GB" sz="500">
                          <a:effectLst/>
                        </a:rPr>
                        <a:t>Stone Age Boy</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gridSpan="2">
                  <a:txBody>
                    <a:bodyPr/>
                    <a:lstStyle/>
                    <a:p>
                      <a:pPr algn="ctr">
                        <a:lnSpc>
                          <a:spcPct val="115000"/>
                        </a:lnSpc>
                        <a:spcAft>
                          <a:spcPts val="0"/>
                        </a:spcAft>
                      </a:pPr>
                      <a:r>
                        <a:rPr lang="en-GB" sz="500">
                          <a:effectLst/>
                        </a:rPr>
                        <a:t>On top of the Misty Mountains</a:t>
                      </a:r>
                    </a:p>
                    <a:p>
                      <a:pPr algn="ctr">
                        <a:lnSpc>
                          <a:spcPct val="115000"/>
                        </a:lnSpc>
                        <a:spcAft>
                          <a:spcPts val="0"/>
                        </a:spcAft>
                      </a:pPr>
                      <a:r>
                        <a:rPr lang="en-GB" sz="500">
                          <a:effectLst/>
                        </a:rPr>
                        <a:t>The Iron Man- Ted Hughes</a:t>
                      </a:r>
                    </a:p>
                    <a:p>
                      <a:pPr algn="ctr">
                        <a:lnSpc>
                          <a:spcPct val="115000"/>
                        </a:lnSpc>
                        <a:spcAft>
                          <a:spcPts val="0"/>
                        </a:spcAft>
                      </a:pPr>
                      <a:r>
                        <a:rPr lang="en-GB" sz="500">
                          <a:effectLst/>
                        </a:rPr>
                        <a:t>The Mountain Adventure- Enid Blyton</a:t>
                      </a:r>
                    </a:p>
                    <a:p>
                      <a:pPr algn="ctr">
                        <a:lnSpc>
                          <a:spcPct val="115000"/>
                        </a:lnSpc>
                        <a:spcAft>
                          <a:spcPts val="0"/>
                        </a:spcAft>
                      </a:pPr>
                      <a:r>
                        <a:rPr lang="en-GB" sz="500">
                          <a:effectLst/>
                        </a:rPr>
                        <a:t> </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5">
                  <a:txBody>
                    <a:bodyPr/>
                    <a:lstStyle/>
                    <a:p>
                      <a:pPr algn="ctr">
                        <a:lnSpc>
                          <a:spcPct val="115000"/>
                        </a:lnSpc>
                        <a:spcAft>
                          <a:spcPts val="0"/>
                        </a:spcAft>
                      </a:pPr>
                      <a:r>
                        <a:rPr lang="en-GB" sz="500">
                          <a:effectLst/>
                        </a:rPr>
                        <a:t>Anglo Saxons</a:t>
                      </a:r>
                    </a:p>
                    <a:p>
                      <a:pPr algn="ctr">
                        <a:lnSpc>
                          <a:spcPct val="115000"/>
                        </a:lnSpc>
                        <a:spcAft>
                          <a:spcPts val="0"/>
                        </a:spcAft>
                      </a:pPr>
                      <a:r>
                        <a:rPr lang="en-GB" sz="500">
                          <a:effectLst/>
                        </a:rPr>
                        <a:t> </a:t>
                      </a:r>
                    </a:p>
                    <a:p>
                      <a:pPr algn="ctr">
                        <a:lnSpc>
                          <a:spcPct val="115000"/>
                        </a:lnSpc>
                        <a:spcAft>
                          <a:spcPts val="0"/>
                        </a:spcAft>
                      </a:pPr>
                      <a:r>
                        <a:rPr lang="en-GB" sz="500">
                          <a:effectLst/>
                        </a:rPr>
                        <a:t>Beowulf</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76413425"/>
                  </a:ext>
                </a:extLst>
              </a:tr>
              <a:tr h="150995">
                <a:tc>
                  <a:txBody>
                    <a:bodyPr/>
                    <a:lstStyle/>
                    <a:p>
                      <a:pPr>
                        <a:lnSpc>
                          <a:spcPct val="115000"/>
                        </a:lnSpc>
                        <a:spcAft>
                          <a:spcPts val="0"/>
                        </a:spcAft>
                      </a:pPr>
                      <a:r>
                        <a:rPr lang="en-GB" sz="500">
                          <a:effectLst/>
                        </a:rPr>
                        <a:t>Year 5/6</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3">
                  <a:txBody>
                    <a:bodyPr/>
                    <a:lstStyle/>
                    <a:p>
                      <a:pPr algn="ctr">
                        <a:lnSpc>
                          <a:spcPct val="115000"/>
                        </a:lnSpc>
                        <a:spcAft>
                          <a:spcPts val="0"/>
                        </a:spcAft>
                      </a:pPr>
                      <a:r>
                        <a:rPr lang="en-GB" sz="500">
                          <a:effectLst/>
                        </a:rPr>
                        <a:t>The Mayans</a:t>
                      </a:r>
                    </a:p>
                    <a:p>
                      <a:pPr algn="ctr">
                        <a:lnSpc>
                          <a:spcPct val="115000"/>
                        </a:lnSpc>
                        <a:spcAft>
                          <a:spcPts val="0"/>
                        </a:spcAft>
                      </a:pPr>
                      <a:r>
                        <a:rPr lang="en-GB" sz="500">
                          <a:effectLst/>
                        </a:rPr>
                        <a:t>Charlotte’s Web</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gridSpan="2">
                  <a:txBody>
                    <a:bodyPr/>
                    <a:lstStyle/>
                    <a:p>
                      <a:pPr algn="ctr">
                        <a:lnSpc>
                          <a:spcPct val="115000"/>
                        </a:lnSpc>
                        <a:spcAft>
                          <a:spcPts val="0"/>
                        </a:spcAft>
                      </a:pPr>
                      <a:r>
                        <a:rPr lang="en-GB" sz="500">
                          <a:effectLst/>
                        </a:rPr>
                        <a:t>Ancient Egyptians</a:t>
                      </a:r>
                    </a:p>
                    <a:p>
                      <a:pPr algn="ctr">
                        <a:lnSpc>
                          <a:spcPct val="115000"/>
                        </a:lnSpc>
                        <a:spcAft>
                          <a:spcPts val="0"/>
                        </a:spcAft>
                      </a:pPr>
                      <a:r>
                        <a:rPr lang="en-GB" sz="500">
                          <a:effectLst/>
                        </a:rPr>
                        <a:t>Myths and Legends from Egypt</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5">
                  <a:txBody>
                    <a:bodyPr/>
                    <a:lstStyle/>
                    <a:p>
                      <a:pPr algn="ctr">
                        <a:lnSpc>
                          <a:spcPct val="115000"/>
                        </a:lnSpc>
                        <a:spcAft>
                          <a:spcPts val="0"/>
                        </a:spcAft>
                      </a:pPr>
                      <a:r>
                        <a:rPr lang="en-GB" sz="500">
                          <a:effectLst/>
                        </a:rPr>
                        <a:t>Knowledge of the World</a:t>
                      </a:r>
                    </a:p>
                    <a:p>
                      <a:pPr algn="ctr">
                        <a:lnSpc>
                          <a:spcPct val="115000"/>
                        </a:lnSpc>
                        <a:spcAft>
                          <a:spcPts val="0"/>
                        </a:spcAft>
                      </a:pPr>
                      <a:r>
                        <a:rPr lang="en-GB" sz="500">
                          <a:effectLst/>
                        </a:rPr>
                        <a:t>There’s a boy in the girl’s bathroom</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39864003"/>
                  </a:ext>
                </a:extLst>
              </a:tr>
              <a:tr h="301989">
                <a:tc>
                  <a:txBody>
                    <a:bodyPr/>
                    <a:lstStyle/>
                    <a:p>
                      <a:pPr>
                        <a:lnSpc>
                          <a:spcPct val="115000"/>
                        </a:lnSpc>
                        <a:spcAft>
                          <a:spcPts val="0"/>
                        </a:spcAft>
                      </a:pPr>
                      <a:r>
                        <a:rPr lang="en-GB" sz="500" dirty="0">
                          <a:effectLst/>
                        </a:rPr>
                        <a:t>Year 5/6</a:t>
                      </a: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gridSpan="3">
                  <a:txBody>
                    <a:bodyPr/>
                    <a:lstStyle/>
                    <a:p>
                      <a:pPr algn="ctr">
                        <a:lnSpc>
                          <a:spcPct val="115000"/>
                        </a:lnSpc>
                        <a:spcAft>
                          <a:spcPts val="0"/>
                        </a:spcAft>
                      </a:pPr>
                      <a:r>
                        <a:rPr lang="en-GB" sz="500">
                          <a:effectLst/>
                        </a:rPr>
                        <a:t>Victorians</a:t>
                      </a:r>
                    </a:p>
                    <a:p>
                      <a:pPr algn="ctr">
                        <a:lnSpc>
                          <a:spcPct val="115000"/>
                        </a:lnSpc>
                        <a:spcAft>
                          <a:spcPts val="0"/>
                        </a:spcAft>
                      </a:pPr>
                      <a:r>
                        <a:rPr lang="en-GB" sz="500">
                          <a:effectLst/>
                        </a:rPr>
                        <a:t>Street Child</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gridSpan="2">
                  <a:txBody>
                    <a:bodyPr/>
                    <a:lstStyle/>
                    <a:p>
                      <a:pPr algn="ctr">
                        <a:lnSpc>
                          <a:spcPct val="115000"/>
                        </a:lnSpc>
                        <a:spcAft>
                          <a:spcPts val="0"/>
                        </a:spcAft>
                      </a:pPr>
                      <a:r>
                        <a:rPr lang="en-GB" sz="500">
                          <a:effectLst/>
                        </a:rPr>
                        <a:t>Ancient Greece</a:t>
                      </a:r>
                    </a:p>
                    <a:p>
                      <a:pPr algn="ctr">
                        <a:lnSpc>
                          <a:spcPct val="115000"/>
                        </a:lnSpc>
                        <a:spcAft>
                          <a:spcPts val="0"/>
                        </a:spcAft>
                      </a:pPr>
                      <a:r>
                        <a:rPr lang="en-GB" sz="500">
                          <a:effectLst/>
                        </a:rPr>
                        <a:t>Myths and legends from Greece</a:t>
                      </a:r>
                      <a:endParaRPr lang="en-GB" sz="50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gridSpan="5">
                  <a:txBody>
                    <a:bodyPr/>
                    <a:lstStyle/>
                    <a:p>
                      <a:pPr algn="ctr">
                        <a:lnSpc>
                          <a:spcPct val="115000"/>
                        </a:lnSpc>
                        <a:spcAft>
                          <a:spcPts val="0"/>
                        </a:spcAft>
                      </a:pPr>
                      <a:r>
                        <a:rPr lang="en-GB" sz="500" dirty="0">
                          <a:effectLst/>
                        </a:rPr>
                        <a:t>Knowledge of the world</a:t>
                      </a:r>
                    </a:p>
                    <a:p>
                      <a:pPr algn="ctr">
                        <a:lnSpc>
                          <a:spcPct val="115000"/>
                        </a:lnSpc>
                        <a:spcAft>
                          <a:spcPts val="0"/>
                        </a:spcAft>
                      </a:pPr>
                      <a:r>
                        <a:rPr lang="en-GB" sz="500" dirty="0">
                          <a:effectLst/>
                        </a:rPr>
                        <a:t>Kensuke’s Kingdom by Michael </a:t>
                      </a:r>
                      <a:r>
                        <a:rPr lang="en-GB" sz="500" dirty="0" err="1">
                          <a:effectLst/>
                        </a:rPr>
                        <a:t>Morpurgo</a:t>
                      </a:r>
                      <a:endParaRPr lang="en-GB" sz="500" dirty="0">
                        <a:effectLst/>
                      </a:endParaRPr>
                    </a:p>
                    <a:p>
                      <a:pPr algn="ctr">
                        <a:lnSpc>
                          <a:spcPct val="115000"/>
                        </a:lnSpc>
                        <a:spcAft>
                          <a:spcPts val="0"/>
                        </a:spcAft>
                      </a:pPr>
                      <a:r>
                        <a:rPr lang="en-GB" sz="500" dirty="0">
                          <a:effectLst/>
                        </a:rPr>
                        <a:t> </a:t>
                      </a:r>
                    </a:p>
                    <a:p>
                      <a:pPr algn="ctr">
                        <a:lnSpc>
                          <a:spcPct val="115000"/>
                        </a:lnSpc>
                        <a:spcAft>
                          <a:spcPts val="0"/>
                        </a:spcAft>
                      </a:pPr>
                      <a:r>
                        <a:rPr lang="en-GB" sz="500" dirty="0">
                          <a:effectLst/>
                        </a:rPr>
                        <a:t> </a:t>
                      </a:r>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1590" marR="3159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8252845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41598271"/>
              </p:ext>
            </p:extLst>
          </p:nvPr>
        </p:nvGraphicFramePr>
        <p:xfrm>
          <a:off x="1884513" y="5063088"/>
          <a:ext cx="9000490" cy="1507236"/>
        </p:xfrm>
        <a:graphic>
          <a:graphicData uri="http://schemas.openxmlformats.org/drawingml/2006/table">
            <a:tbl>
              <a:tblPr firstRow="1" firstCol="1" bandRow="1">
                <a:tableStyleId>{5C22544A-7EE6-4342-B048-85BDC9FD1C3A}</a:tableStyleId>
              </a:tblPr>
              <a:tblGrid>
                <a:gridCol w="788670">
                  <a:extLst>
                    <a:ext uri="{9D8B030D-6E8A-4147-A177-3AD203B41FA5}">
                      <a16:colId xmlns:a16="http://schemas.microsoft.com/office/drawing/2014/main" val="3076773728"/>
                    </a:ext>
                  </a:extLst>
                </a:gridCol>
                <a:gridCol w="1381125">
                  <a:extLst>
                    <a:ext uri="{9D8B030D-6E8A-4147-A177-3AD203B41FA5}">
                      <a16:colId xmlns:a16="http://schemas.microsoft.com/office/drawing/2014/main" val="1609949120"/>
                    </a:ext>
                  </a:extLst>
                </a:gridCol>
                <a:gridCol w="1409700">
                  <a:extLst>
                    <a:ext uri="{9D8B030D-6E8A-4147-A177-3AD203B41FA5}">
                      <a16:colId xmlns:a16="http://schemas.microsoft.com/office/drawing/2014/main" val="4168106249"/>
                    </a:ext>
                  </a:extLst>
                </a:gridCol>
                <a:gridCol w="1323975">
                  <a:extLst>
                    <a:ext uri="{9D8B030D-6E8A-4147-A177-3AD203B41FA5}">
                      <a16:colId xmlns:a16="http://schemas.microsoft.com/office/drawing/2014/main" val="2848244934"/>
                    </a:ext>
                  </a:extLst>
                </a:gridCol>
                <a:gridCol w="1376045">
                  <a:extLst>
                    <a:ext uri="{9D8B030D-6E8A-4147-A177-3AD203B41FA5}">
                      <a16:colId xmlns:a16="http://schemas.microsoft.com/office/drawing/2014/main" val="3811096005"/>
                    </a:ext>
                  </a:extLst>
                </a:gridCol>
                <a:gridCol w="2720975">
                  <a:extLst>
                    <a:ext uri="{9D8B030D-6E8A-4147-A177-3AD203B41FA5}">
                      <a16:colId xmlns:a16="http://schemas.microsoft.com/office/drawing/2014/main" val="3113106290"/>
                    </a:ext>
                  </a:extLst>
                </a:gridCol>
              </a:tblGrid>
              <a:tr h="0">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en-GB" sz="1100">
                          <a:effectLst/>
                        </a:rPr>
                        <a:t>Term 1 and 2</a:t>
                      </a:r>
                    </a:p>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gn="ctr">
                        <a:lnSpc>
                          <a:spcPct val="115000"/>
                        </a:lnSpc>
                        <a:spcAft>
                          <a:spcPts val="0"/>
                        </a:spcAft>
                      </a:pPr>
                      <a:r>
                        <a:rPr lang="en-GB" sz="1100" dirty="0">
                          <a:effectLst/>
                        </a:rPr>
                        <a:t>Term 3 and 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gn="ctr">
                        <a:lnSpc>
                          <a:spcPct val="115000"/>
                        </a:lnSpc>
                        <a:spcAft>
                          <a:spcPts val="0"/>
                        </a:spcAft>
                      </a:pPr>
                      <a:r>
                        <a:rPr lang="en-GB" sz="1100">
                          <a:effectLst/>
                        </a:rPr>
                        <a:t>Term 5 and 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1527604"/>
                  </a:ext>
                </a:extLst>
              </a:tr>
              <a:tr h="0">
                <a:tc>
                  <a:txBody>
                    <a:bodyPr/>
                    <a:lstStyle/>
                    <a:p>
                      <a:pPr>
                        <a:lnSpc>
                          <a:spcPct val="115000"/>
                        </a:lnSpc>
                        <a:spcAft>
                          <a:spcPts val="0"/>
                        </a:spcAft>
                      </a:pPr>
                      <a:r>
                        <a:rPr lang="en-GB" sz="1100">
                          <a:effectLst/>
                        </a:rPr>
                        <a:t>KS2</a:t>
                      </a:r>
                    </a:p>
                    <a:p>
                      <a:pPr>
                        <a:lnSpc>
                          <a:spcPct val="115000"/>
                        </a:lnSpc>
                        <a:spcAft>
                          <a:spcPts val="0"/>
                        </a:spcAft>
                      </a:pPr>
                      <a:r>
                        <a:rPr lang="en-GB" sz="1100">
                          <a:effectLst/>
                        </a:rPr>
                        <a:t>COMMUNITY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Moon Landing</a:t>
                      </a:r>
                    </a:p>
                    <a:p>
                      <a:pPr algn="ctr">
                        <a:lnSpc>
                          <a:spcPct val="115000"/>
                        </a:lnSpc>
                        <a:spcAft>
                          <a:spcPts val="0"/>
                        </a:spcAft>
                      </a:pPr>
                      <a:r>
                        <a:rPr lang="en-GB" sz="1100">
                          <a:effectLst/>
                        </a:rPr>
                        <a:t> </a:t>
                      </a:r>
                    </a:p>
                    <a:p>
                      <a:pPr>
                        <a:lnSpc>
                          <a:spcPct val="115000"/>
                        </a:lnSpc>
                        <a:spcAft>
                          <a:spcPts val="0"/>
                        </a:spcAft>
                      </a:pPr>
                      <a:r>
                        <a:rPr lang="en-GB" sz="1000">
                          <a:effectLst/>
                        </a:rPr>
                        <a:t>Moon Landing- </a:t>
                      </a:r>
                      <a:endParaRPr lang="en-GB" sz="1100">
                        <a:effectLst/>
                      </a:endParaRPr>
                    </a:p>
                    <a:p>
                      <a:pPr>
                        <a:lnSpc>
                          <a:spcPct val="115000"/>
                        </a:lnSpc>
                        <a:spcAft>
                          <a:spcPts val="0"/>
                        </a:spcAft>
                      </a:pPr>
                      <a:r>
                        <a:rPr lang="en-GB" sz="1000">
                          <a:effectLst/>
                        </a:rPr>
                        <a:t>Jill McDonald    The Moon   Becca Heddle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Life during the war</a:t>
                      </a:r>
                    </a:p>
                    <a:p>
                      <a:pPr>
                        <a:lnSpc>
                          <a:spcPct val="115000"/>
                        </a:lnSpc>
                        <a:spcAft>
                          <a:spcPts val="0"/>
                        </a:spcAft>
                      </a:pPr>
                      <a:r>
                        <a:rPr lang="en-GB" sz="1100">
                          <a:effectLst/>
                        </a:rPr>
                        <a:t> </a:t>
                      </a:r>
                    </a:p>
                    <a:p>
                      <a:pPr algn="ctr">
                        <a:lnSpc>
                          <a:spcPct val="115000"/>
                        </a:lnSpc>
                        <a:spcAft>
                          <a:spcPts val="0"/>
                        </a:spcAft>
                      </a:pPr>
                      <a:r>
                        <a:rPr lang="en-GB" sz="1100">
                          <a:effectLst/>
                        </a:rPr>
                        <a:t>Carrie’s War</a:t>
                      </a:r>
                    </a:p>
                    <a:p>
                      <a:pPr algn="ctr">
                        <a:lnSpc>
                          <a:spcPct val="115000"/>
                        </a:lnSpc>
                        <a:spcAft>
                          <a:spcPts val="0"/>
                        </a:spcAft>
                      </a:pPr>
                      <a:r>
                        <a:rPr lang="en-GB" sz="1100">
                          <a:effectLst/>
                        </a:rPr>
                        <a:t>The Lion and the Unicorn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PLAGUE- The story of Eyam Village</a:t>
                      </a:r>
                    </a:p>
                    <a:p>
                      <a:pPr algn="ctr">
                        <a:lnSpc>
                          <a:spcPct val="115000"/>
                        </a:lnSpc>
                        <a:spcAft>
                          <a:spcPts val="0"/>
                        </a:spcAft>
                      </a:pPr>
                      <a:r>
                        <a:rPr lang="en-GB" sz="1100">
                          <a:effectLst/>
                        </a:rPr>
                        <a:t> </a:t>
                      </a:r>
                    </a:p>
                    <a:p>
                      <a:pPr>
                        <a:lnSpc>
                          <a:spcPct val="115000"/>
                        </a:lnSpc>
                        <a:spcAft>
                          <a:spcPts val="0"/>
                        </a:spcAft>
                      </a:pPr>
                      <a:r>
                        <a:rPr lang="en-GB" sz="1000">
                          <a:effectLst/>
                        </a:rPr>
                        <a:t>Children of Winter-Berlie Doherty</a:t>
                      </a:r>
                      <a:endParaRPr lang="en-GB" sz="1100">
                        <a:effectLst/>
                      </a:endParaRPr>
                    </a:p>
                    <a:p>
                      <a:pPr algn="ct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The Great Fire of London</a:t>
                      </a:r>
                    </a:p>
                    <a:p>
                      <a:pPr algn="ctr">
                        <a:lnSpc>
                          <a:spcPct val="115000"/>
                        </a:lnSpc>
                        <a:spcAft>
                          <a:spcPts val="0"/>
                        </a:spcAft>
                      </a:pPr>
                      <a:r>
                        <a:rPr lang="en-GB" sz="1100">
                          <a:effectLst/>
                        </a:rPr>
                        <a:t>The Great Fire of London</a:t>
                      </a:r>
                    </a:p>
                    <a:p>
                      <a:pPr algn="ctr">
                        <a:lnSpc>
                          <a:spcPct val="115000"/>
                        </a:lnSpc>
                        <a:spcAft>
                          <a:spcPts val="0"/>
                        </a:spcAft>
                      </a:pPr>
                      <a:r>
                        <a:rPr lang="en-GB" sz="1100">
                          <a:effectLst/>
                        </a:rPr>
                        <a:t>Liz Gogerly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Down at the bottom of the ocean</a:t>
                      </a:r>
                    </a:p>
                    <a:p>
                      <a:pPr algn="ctr">
                        <a:lnSpc>
                          <a:spcPct val="115000"/>
                        </a:lnSpc>
                        <a:spcAft>
                          <a:spcPts val="0"/>
                        </a:spcAft>
                      </a:pPr>
                      <a:r>
                        <a:rPr lang="en-GB" sz="1100" dirty="0">
                          <a:effectLst/>
                        </a:rPr>
                        <a:t> </a:t>
                      </a:r>
                    </a:p>
                    <a:p>
                      <a:pPr algn="ctr">
                        <a:lnSpc>
                          <a:spcPct val="115000"/>
                        </a:lnSpc>
                        <a:spcAft>
                          <a:spcPts val="0"/>
                        </a:spcAft>
                      </a:pPr>
                      <a:r>
                        <a:rPr lang="en-GB" sz="1100" dirty="0">
                          <a:effectLst/>
                        </a:rPr>
                        <a:t>Necklace of Raindrops- Joan Aiken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1208680"/>
                  </a:ext>
                </a:extLst>
              </a:tr>
            </a:tbl>
          </a:graphicData>
        </a:graphic>
      </p:graphicFrame>
      <p:sp>
        <p:nvSpPr>
          <p:cNvPr id="6" name="Rectangle 1"/>
          <p:cNvSpPr>
            <a:spLocks noChangeArrowheads="1"/>
          </p:cNvSpPr>
          <p:nvPr/>
        </p:nvSpPr>
        <p:spPr bwMode="auto">
          <a:xfrm>
            <a:off x="1771901" y="4793784"/>
            <a:ext cx="9353299"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Additional KS2 Curriculum- THEME= COMMUNITY</a:t>
            </a:r>
            <a:endParaRPr kumimoji="0" lang="en-GB"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TextBox 1"/>
          <p:cNvSpPr txBox="1"/>
          <p:nvPr/>
        </p:nvSpPr>
        <p:spPr>
          <a:xfrm>
            <a:off x="4555067" y="558800"/>
            <a:ext cx="2377317" cy="369332"/>
          </a:xfrm>
          <a:prstGeom prst="rect">
            <a:avLst/>
          </a:prstGeom>
          <a:noFill/>
        </p:spPr>
        <p:txBody>
          <a:bodyPr wrap="none" rtlCol="0">
            <a:spAutoFit/>
          </a:bodyPr>
          <a:lstStyle/>
          <a:p>
            <a:r>
              <a:rPr lang="en-GB" dirty="0" smtClean="0"/>
              <a:t>LONG TERM PLANNING</a:t>
            </a:r>
            <a:endParaRPr lang="en-GB" dirty="0"/>
          </a:p>
        </p:txBody>
      </p:sp>
    </p:spTree>
    <p:extLst>
      <p:ext uri="{BB962C8B-B14F-4D97-AF65-F5344CB8AC3E}">
        <p14:creationId xmlns:p14="http://schemas.microsoft.com/office/powerpoint/2010/main" val="3257990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3140</TotalTime>
  <Words>2527</Words>
  <Application>Microsoft Office PowerPoint</Application>
  <PresentationFormat>Widescreen</PresentationFormat>
  <Paragraphs>716</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The Curriculum at  Dry Sandford Primary School</vt:lpstr>
      <vt:lpstr>Intent – to deliver the school’s vision</vt:lpstr>
      <vt:lpstr>  How is it put together?  Creative Topics led by exciting texts and integrated themes which draw learning together</vt:lpstr>
      <vt:lpstr> </vt:lpstr>
      <vt:lpstr>                            IMPLEMENTATION</vt:lpstr>
      <vt:lpstr>The ability to read through decoding words is a key priority with a focus on phonics until expertise is achieved. However, equal to this is the understanding of texts relating to all areas of the curriculum and the use of models  from reading for children to create their own writing. </vt:lpstr>
      <vt:lpstr>  Mathematics Another key priority with mastery learning at its heart. May be taught as part of a topic or separately. Concrete/ Pictorial/ Abstract    </vt:lpstr>
      <vt:lpstr>Philosophy for Children</vt:lpstr>
      <vt:lpstr>PowerPoint Presentation</vt:lpstr>
      <vt:lpstr>PowerPoint Presentation</vt:lpstr>
      <vt:lpstr>IMPACT</vt:lpstr>
      <vt:lpstr>What I know, wonderings, work and photo</vt:lpstr>
      <vt:lpstr>Progression of Knowledge and Skills</vt:lpstr>
      <vt:lpstr>Current Assessment Practice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Curriculum</dc:title>
  <dc:creator>Microsoft Office User</dc:creator>
  <cp:lastModifiedBy>Mrs MOORHOUSE</cp:lastModifiedBy>
  <cp:revision>26</cp:revision>
  <dcterms:created xsi:type="dcterms:W3CDTF">2021-06-14T20:05:16Z</dcterms:created>
  <dcterms:modified xsi:type="dcterms:W3CDTF">2022-08-17T11:24:38Z</dcterms:modified>
</cp:coreProperties>
</file>